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2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notesMasterIdLst>
    <p:notesMasterId r:id="rId41"/>
  </p:notesMasterIdLst>
  <p:handoutMasterIdLst>
    <p:handoutMasterId r:id="rId42"/>
  </p:handoutMasterIdLst>
  <p:sldIdLst>
    <p:sldId id="256" r:id="rId2"/>
    <p:sldId id="281" r:id="rId3"/>
    <p:sldId id="313" r:id="rId4"/>
    <p:sldId id="317" r:id="rId5"/>
    <p:sldId id="330" r:id="rId6"/>
    <p:sldId id="336" r:id="rId7"/>
    <p:sldId id="301" r:id="rId8"/>
    <p:sldId id="297" r:id="rId9"/>
    <p:sldId id="305" r:id="rId10"/>
    <p:sldId id="258" r:id="rId11"/>
    <p:sldId id="273" r:id="rId12"/>
    <p:sldId id="328" r:id="rId13"/>
    <p:sldId id="314" r:id="rId14"/>
    <p:sldId id="304" r:id="rId15"/>
    <p:sldId id="309" r:id="rId16"/>
    <p:sldId id="332" r:id="rId17"/>
    <p:sldId id="333" r:id="rId18"/>
    <p:sldId id="329" r:id="rId19"/>
    <p:sldId id="319" r:id="rId20"/>
    <p:sldId id="275" r:id="rId21"/>
    <p:sldId id="331" r:id="rId22"/>
    <p:sldId id="320" r:id="rId23"/>
    <p:sldId id="316" r:id="rId24"/>
    <p:sldId id="339" r:id="rId25"/>
    <p:sldId id="340" r:id="rId26"/>
    <p:sldId id="337" r:id="rId27"/>
    <p:sldId id="315" r:id="rId28"/>
    <p:sldId id="276" r:id="rId29"/>
    <p:sldId id="259" r:id="rId30"/>
    <p:sldId id="271" r:id="rId31"/>
    <p:sldId id="321" r:id="rId32"/>
    <p:sldId id="307" r:id="rId33"/>
    <p:sldId id="263" r:id="rId34"/>
    <p:sldId id="325" r:id="rId35"/>
    <p:sldId id="324" r:id="rId36"/>
    <p:sldId id="327" r:id="rId37"/>
    <p:sldId id="334" r:id="rId38"/>
    <p:sldId id="335" r:id="rId39"/>
    <p:sldId id="323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133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dover4\Box\Carson\Research\AI%20Relationships\Analysis\Making%20Graphs.xlsx" TargetMode="Externa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2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Any Pornography</a:t>
            </a:r>
            <a:r>
              <a:rPr lang="en-US" baseline="0" dirty="0"/>
              <a:t> Use in the Last Year, 18-23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RIA</c:v>
                </c:pt>
                <c:pt idx="1">
                  <c:v>NFSS</c:v>
                </c:pt>
                <c:pt idx="2">
                  <c:v>NSYR</c:v>
                </c:pt>
                <c:pt idx="3">
                  <c:v>GSS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63</c:v>
                </c:pt>
                <c:pt idx="1">
                  <c:v>68</c:v>
                </c:pt>
                <c:pt idx="2">
                  <c:v>66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4F-49D1-B422-C142D94C1A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RIA</c:v>
                </c:pt>
                <c:pt idx="1">
                  <c:v>NFSS</c:v>
                </c:pt>
                <c:pt idx="2">
                  <c:v>NSYR</c:v>
                </c:pt>
                <c:pt idx="3">
                  <c:v>GSS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42</c:v>
                </c:pt>
                <c:pt idx="1">
                  <c:v>38</c:v>
                </c:pt>
                <c:pt idx="2">
                  <c:v>33</c:v>
                </c:pt>
                <c:pt idx="3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4F-49D1-B422-C142D94C1A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002880"/>
        <c:axId val="293003272"/>
      </c:barChart>
      <c:catAx>
        <c:axId val="29300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003272"/>
        <c:crosses val="autoZero"/>
        <c:auto val="1"/>
        <c:lblAlgn val="ctr"/>
        <c:lblOffset val="100"/>
        <c:noMultiLvlLbl val="0"/>
      </c:catAx>
      <c:valAx>
        <c:axId val="293003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002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18-29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Sought out AI images</c:v>
                </c:pt>
                <c:pt idx="1">
                  <c:v>Daily AI Images</c:v>
                </c:pt>
                <c:pt idx="2">
                  <c:v>Viewed AI Porn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19</c:v>
                </c:pt>
                <c:pt idx="1">
                  <c:v>4.7</c:v>
                </c:pt>
                <c:pt idx="2">
                  <c:v>18.399999999999999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3A-4FCE-AF8F-A0BC34996F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30-39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Sought out AI images</c:v>
                </c:pt>
                <c:pt idx="1">
                  <c:v>Daily AI Images</c:v>
                </c:pt>
                <c:pt idx="2">
                  <c:v>Viewed AI Porn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18</c:v>
                </c:pt>
                <c:pt idx="1">
                  <c:v>6.5</c:v>
                </c:pt>
                <c:pt idx="2">
                  <c:v>17.100000000000001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3A-4FCE-AF8F-A0BC34996F5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40-49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Sought out AI images</c:v>
                </c:pt>
                <c:pt idx="1">
                  <c:v>Daily AI Images</c:v>
                </c:pt>
                <c:pt idx="2">
                  <c:v>Viewed AI Porn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13.3</c:v>
                </c:pt>
                <c:pt idx="1">
                  <c:v>3.9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3A-4FCE-AF8F-A0BC34996F5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50+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Sought out AI images</c:v>
                </c:pt>
                <c:pt idx="1">
                  <c:v>Daily AI Images</c:v>
                </c:pt>
                <c:pt idx="2">
                  <c:v>Viewed AI Porn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4.2</c:v>
                </c:pt>
                <c:pt idx="1">
                  <c:v>2.1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3A-4FCE-AF8F-A0BC34996F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5456175"/>
        <c:axId val="1475436975"/>
      </c:barChart>
      <c:catAx>
        <c:axId val="14754561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5436975"/>
        <c:crosses val="autoZero"/>
        <c:auto val="1"/>
        <c:lblAlgn val="ctr"/>
        <c:lblOffset val="100"/>
        <c:noMultiLvlLbl val="0"/>
      </c:catAx>
      <c:valAx>
        <c:axId val="1475436975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54561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Age!$A$2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Age!$B$1:$O$1</c:f>
              <c:strCache>
                <c:ptCount val="14"/>
                <c:pt idx="0">
                  <c:v>18-29</c:v>
                </c:pt>
                <c:pt idx="1">
                  <c:v>30's</c:v>
                </c:pt>
                <c:pt idx="2">
                  <c:v>40's</c:v>
                </c:pt>
                <c:pt idx="3">
                  <c:v>50's</c:v>
                </c:pt>
                <c:pt idx="4">
                  <c:v>60's</c:v>
                </c:pt>
                <c:pt idx="5">
                  <c:v>70's</c:v>
                </c:pt>
                <c:pt idx="8">
                  <c:v>18-29</c:v>
                </c:pt>
                <c:pt idx="9">
                  <c:v>30's</c:v>
                </c:pt>
                <c:pt idx="10">
                  <c:v>40's</c:v>
                </c:pt>
                <c:pt idx="11">
                  <c:v>50's</c:v>
                </c:pt>
                <c:pt idx="12">
                  <c:v>60's</c:v>
                </c:pt>
                <c:pt idx="13">
                  <c:v>70's</c:v>
                </c:pt>
              </c:strCache>
            </c:strRef>
          </c:cat>
          <c:val>
            <c:numRef>
              <c:f>Age!$B$2:$O$2</c:f>
              <c:numCache>
                <c:formatCode>0%</c:formatCode>
                <c:ptCount val="14"/>
                <c:pt idx="0">
                  <c:v>0.26</c:v>
                </c:pt>
                <c:pt idx="1">
                  <c:v>0.25</c:v>
                </c:pt>
                <c:pt idx="2">
                  <c:v>0.15</c:v>
                </c:pt>
                <c:pt idx="3">
                  <c:v>0.12</c:v>
                </c:pt>
                <c:pt idx="4">
                  <c:v>0.05</c:v>
                </c:pt>
                <c:pt idx="5">
                  <c:v>0.05</c:v>
                </c:pt>
                <c:pt idx="7" formatCode="General">
                  <c:v>0</c:v>
                </c:pt>
                <c:pt idx="8">
                  <c:v>0.35</c:v>
                </c:pt>
                <c:pt idx="9">
                  <c:v>0.27</c:v>
                </c:pt>
                <c:pt idx="10">
                  <c:v>0.17</c:v>
                </c:pt>
                <c:pt idx="11">
                  <c:v>0.13</c:v>
                </c:pt>
                <c:pt idx="12">
                  <c:v>0.03</c:v>
                </c:pt>
                <c:pt idx="13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24-4D4A-BFF6-3E2B9F4D30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7779503"/>
        <c:axId val="217803503"/>
      </c:barChart>
      <c:catAx>
        <c:axId val="21777950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803503"/>
        <c:crosses val="autoZero"/>
        <c:auto val="1"/>
        <c:lblAlgn val="ctr"/>
        <c:lblOffset val="100"/>
        <c:noMultiLvlLbl val="0"/>
      </c:catAx>
      <c:valAx>
        <c:axId val="2178035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7795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Intentionally Sought Out AI Social Media Accounts</c:v>
                </c:pt>
                <c:pt idx="1">
                  <c:v>Used an AI Chat for a Romantic Interaction</c:v>
                </c:pt>
                <c:pt idx="2">
                  <c:v>Mastrubated while talking to AI</c:v>
                </c:pt>
                <c:pt idx="3">
                  <c:v>Mastrubated while looking at AI Images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24.3</c:v>
                </c:pt>
                <c:pt idx="1">
                  <c:v>31.2</c:v>
                </c:pt>
                <c:pt idx="2">
                  <c:v>15.1</c:v>
                </c:pt>
                <c:pt idx="3">
                  <c:v>19.100000000000001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7F-4E6A-979F-3A0E84DE6E5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Intentionally Sought Out AI Social Media Accounts</c:v>
                </c:pt>
                <c:pt idx="1">
                  <c:v>Used an AI Chat for a Romantic Interaction</c:v>
                </c:pt>
                <c:pt idx="2">
                  <c:v>Mastrubated while talking to AI</c:v>
                </c:pt>
                <c:pt idx="3">
                  <c:v>Mastrubated while looking at AI Images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17.2</c:v>
                </c:pt>
                <c:pt idx="1">
                  <c:v>24.7</c:v>
                </c:pt>
                <c:pt idx="2">
                  <c:v>7.8</c:v>
                </c:pt>
                <c:pt idx="3">
                  <c:v>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7F-4E6A-979F-3A0E84DE6E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68683855"/>
        <c:axId val="1861269823"/>
      </c:barChart>
      <c:catAx>
        <c:axId val="1768683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269823"/>
        <c:crosses val="autoZero"/>
        <c:auto val="1"/>
        <c:lblAlgn val="ctr"/>
        <c:lblOffset val="100"/>
        <c:noMultiLvlLbl val="0"/>
      </c:catAx>
      <c:valAx>
        <c:axId val="18612698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8683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Porn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I Can Talk about What I Like</c:v>
                </c:pt>
                <c:pt idx="1">
                  <c:v>Concerned I'm Good at Sex</c:v>
                </c:pt>
                <c:pt idx="2">
                  <c:v>Satisfaction with Foreplay</c:v>
                </c:pt>
                <c:pt idx="3">
                  <c:v>Being Roughed Up is Simulating for Women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61</c:v>
                </c:pt>
                <c:pt idx="1">
                  <c:v>31</c:v>
                </c:pt>
                <c:pt idx="2">
                  <c:v>80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D3-4FA4-BC5E-2F3B48DAE6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Monthly Porn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I Can Talk about What I Like</c:v>
                </c:pt>
                <c:pt idx="1">
                  <c:v>Concerned I'm Good at Sex</c:v>
                </c:pt>
                <c:pt idx="2">
                  <c:v>Satisfaction with Foreplay</c:v>
                </c:pt>
                <c:pt idx="3">
                  <c:v>Being Roughed Up is Simulating for Women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73</c:v>
                </c:pt>
                <c:pt idx="1">
                  <c:v>62</c:v>
                </c:pt>
                <c:pt idx="2">
                  <c:v>71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D3-4FA4-BC5E-2F3B48DAE6B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Daily Porn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I Can Talk about What I Like</c:v>
                </c:pt>
                <c:pt idx="1">
                  <c:v>Concerned I'm Good at Sex</c:v>
                </c:pt>
                <c:pt idx="2">
                  <c:v>Satisfaction with Foreplay</c:v>
                </c:pt>
                <c:pt idx="3">
                  <c:v>Being Roughed Up is Simulating for Women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71</c:v>
                </c:pt>
                <c:pt idx="1">
                  <c:v>68</c:v>
                </c:pt>
                <c:pt idx="2">
                  <c:v>61</c:v>
                </c:pt>
                <c:pt idx="3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D3-4FA4-BC5E-2F3B48DAE6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4381928"/>
        <c:axId val="474378976"/>
      </c:barChart>
      <c:catAx>
        <c:axId val="474381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378976"/>
        <c:crosses val="autoZero"/>
        <c:auto val="1"/>
        <c:lblAlgn val="ctr"/>
        <c:lblOffset val="100"/>
        <c:noMultiLvlLbl val="0"/>
      </c:catAx>
      <c:valAx>
        <c:axId val="474378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381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Porn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Self-Worth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1.61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CB-4D22-9B26-BE6CB5182F5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Low Porn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Self-Worth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CB-4D22-9B26-BE6CB5182F5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 Porn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Self-Worth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CB-4D22-9B26-BE6CB5182F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4824584"/>
        <c:axId val="424824976"/>
      </c:barChart>
      <c:catAx>
        <c:axId val="42482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4824976"/>
        <c:crosses val="autoZero"/>
        <c:auto val="1"/>
        <c:lblAlgn val="ctr"/>
        <c:lblOffset val="100"/>
        <c:noMultiLvlLbl val="0"/>
      </c:catAx>
      <c:valAx>
        <c:axId val="424824976"/>
        <c:scaling>
          <c:orientation val="minMax"/>
          <c:max val="2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4824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 Porn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Depression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1.61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E6-4043-9281-5377DEFD57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Low Porn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Depression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E6-4043-9281-5377DEFD57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High Porn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Depression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E6-4043-9281-5377DEFD57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4825760"/>
        <c:axId val="424826152"/>
      </c:barChart>
      <c:catAx>
        <c:axId val="424825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4826152"/>
        <c:crosses val="autoZero"/>
        <c:auto val="1"/>
        <c:lblAlgn val="ctr"/>
        <c:lblOffset val="100"/>
        <c:noMultiLvlLbl val="0"/>
      </c:catAx>
      <c:valAx>
        <c:axId val="424826152"/>
        <c:scaling>
          <c:orientation val="minMax"/>
          <c:max val="5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4825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500" dirty="0"/>
              <a:t>Are you a Porn Addict?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4781875949716811E-2"/>
          <c:y val="0.11810801321967691"/>
          <c:w val="0.94235262697425981"/>
          <c:h val="0.765219768144227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Religious Men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Agree- Addicted to Porn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39-4BB7-88EA-405B911788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Religious Women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Agree- Addicted to Porn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39-4BB7-88EA-405B911788E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Non-Religious Men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Agree- Addicted to Porn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39-4BB7-88EA-405B911788E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Non-Religious Women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Agree- Addicted to Porn</c:v>
                </c:pt>
              </c:strCache>
            </c:strRef>
          </c:cat>
          <c:val>
            <c:numRef>
              <c:f>Sheet1!$E$2</c:f>
              <c:numCache>
                <c:formatCode>0.00%</c:formatCode>
                <c:ptCount val="1"/>
                <c:pt idx="0">
                  <c:v>2.1999999999999999E-2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439-4BB7-88EA-405B911788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3027896"/>
        <c:axId val="423028288"/>
      </c:barChart>
      <c:catAx>
        <c:axId val="423027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028288"/>
        <c:crosses val="autoZero"/>
        <c:auto val="1"/>
        <c:lblAlgn val="ctr"/>
        <c:lblOffset val="100"/>
        <c:noMultiLvlLbl val="0"/>
      </c:catAx>
      <c:valAx>
        <c:axId val="423028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027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LDS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Relationship Conflict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88-4A2E-8CFD-8F447FCD2B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Catholic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Relationship Conflict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88-4A2E-8CFD-8F447FCD2B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Protestant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Relationship Conflict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D88-4A2E-8CFD-8F447FCD2B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Relationship Conflict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D88-4A2E-8CFD-8F447FCD2B6A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No Religion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Relationship Conflict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88-4A2E-8CFD-8F447FCD2B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3025544"/>
        <c:axId val="423025936"/>
      </c:barChart>
      <c:catAx>
        <c:axId val="42302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025936"/>
        <c:crosses val="autoZero"/>
        <c:auto val="1"/>
        <c:lblAlgn val="ctr"/>
        <c:lblOffset val="100"/>
        <c:noMultiLvlLbl val="0"/>
      </c:catAx>
      <c:valAx>
        <c:axId val="423025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025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000" dirty="0"/>
              <a:t>Communication</a:t>
            </a:r>
            <a:r>
              <a:rPr lang="en-US" sz="3000" baseline="0" dirty="0"/>
              <a:t> Anxiety</a:t>
            </a:r>
            <a:endParaRPr lang="en-US" sz="3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Religious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I feel anxious talking about porn in my relationships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0.53300000000000003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55-484A-94D3-4A7278BABEB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Non-Religious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I feel anxious talking about porn in my relationships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0.32900000000000001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55-484A-94D3-4A7278BABE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1024952"/>
        <c:axId val="491025344"/>
      </c:barChart>
      <c:catAx>
        <c:axId val="491024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025344"/>
        <c:crosses val="autoZero"/>
        <c:auto val="1"/>
        <c:lblAlgn val="ctr"/>
        <c:lblOffset val="100"/>
        <c:noMultiLvlLbl val="0"/>
      </c:catAx>
      <c:valAx>
        <c:axId val="491025344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02495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How often have you discussed pornography with your partner?</a:t>
            </a:r>
            <a:r>
              <a:rPr lang="en-US" baseline="0" dirty="0"/>
              <a:t> (Religious Young Adults)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Current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Never</c:v>
                </c:pt>
                <c:pt idx="1">
                  <c:v>Once</c:v>
                </c:pt>
                <c:pt idx="2">
                  <c:v>Twice</c:v>
                </c:pt>
                <c:pt idx="3">
                  <c:v>Three or more</c:v>
                </c:pt>
                <c:pt idx="4">
                  <c:v>Frequently</c:v>
                </c:pt>
                <c:pt idx="5">
                  <c:v>Every week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44</c:v>
                </c:pt>
                <c:pt idx="1">
                  <c:v>14</c:v>
                </c:pt>
                <c:pt idx="2">
                  <c:v>18</c:v>
                </c:pt>
                <c:pt idx="3">
                  <c:v>12</c:v>
                </c:pt>
                <c:pt idx="4">
                  <c:v>10</c:v>
                </c:pt>
                <c:pt idx="5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E89-4EDF-8161-C5ED3829791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Previous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Never</c:v>
                </c:pt>
                <c:pt idx="1">
                  <c:v>Once</c:v>
                </c:pt>
                <c:pt idx="2">
                  <c:v>Twice</c:v>
                </c:pt>
                <c:pt idx="3">
                  <c:v>Three or more</c:v>
                </c:pt>
                <c:pt idx="4">
                  <c:v>Frequently</c:v>
                </c:pt>
                <c:pt idx="5">
                  <c:v>Every week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58</c:v>
                </c:pt>
                <c:pt idx="1">
                  <c:v>15</c:v>
                </c:pt>
                <c:pt idx="2">
                  <c:v>17</c:v>
                </c:pt>
                <c:pt idx="3">
                  <c:v>6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E89-4EDF-8161-C5ED382979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1023776"/>
        <c:axId val="417362384"/>
      </c:lineChart>
      <c:catAx>
        <c:axId val="49102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7362384"/>
        <c:crosses val="autoZero"/>
        <c:auto val="1"/>
        <c:lblAlgn val="ctr"/>
        <c:lblOffset val="100"/>
        <c:noMultiLvlLbl val="0"/>
      </c:catAx>
      <c:valAx>
        <c:axId val="417362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02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000" dirty="0"/>
              <a:t>Who</a:t>
            </a:r>
            <a:r>
              <a:rPr lang="en-US" sz="3000" baseline="0" dirty="0"/>
              <a:t> is  a Good Marriage Partner</a:t>
            </a:r>
            <a:endParaRPr lang="en-US" sz="3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Religious Men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Ongoing problem</c:v>
                </c:pt>
                <c:pt idx="1">
                  <c:v>One period of time but not anymore</c:v>
                </c:pt>
                <c:pt idx="2">
                  <c:v>One time and never again</c:v>
                </c:pt>
                <c:pt idx="3">
                  <c:v>Never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4.71</c:v>
                </c:pt>
                <c:pt idx="1">
                  <c:v>6.33</c:v>
                </c:pt>
                <c:pt idx="2">
                  <c:v>7.19</c:v>
                </c:pt>
                <c:pt idx="3">
                  <c:v>7.32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645-4FFE-B343-5EFD00269A5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Religious Women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Ongoing problem</c:v>
                </c:pt>
                <c:pt idx="1">
                  <c:v>One period of time but not anymore</c:v>
                </c:pt>
                <c:pt idx="2">
                  <c:v>One time and never again</c:v>
                </c:pt>
                <c:pt idx="3">
                  <c:v>Never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2.97</c:v>
                </c:pt>
                <c:pt idx="1">
                  <c:v>5.64</c:v>
                </c:pt>
                <c:pt idx="2">
                  <c:v>7.51</c:v>
                </c:pt>
                <c:pt idx="3">
                  <c:v>8.56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645-4FFE-B343-5EFD00269A5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Non-religious Men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Ongoing problem</c:v>
                </c:pt>
                <c:pt idx="1">
                  <c:v>One period of time but not anymore</c:v>
                </c:pt>
                <c:pt idx="2">
                  <c:v>One time and never again</c:v>
                </c:pt>
                <c:pt idx="3">
                  <c:v>Never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4.05</c:v>
                </c:pt>
                <c:pt idx="1">
                  <c:v>4.4400000000000004</c:v>
                </c:pt>
                <c:pt idx="2">
                  <c:v>4.9400000000000004</c:v>
                </c:pt>
                <c:pt idx="3">
                  <c:v>5.21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645-4FFE-B343-5EFD00269A5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Non-religious women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Ongoing problem</c:v>
                </c:pt>
                <c:pt idx="1">
                  <c:v>One period of time but not anymore</c:v>
                </c:pt>
                <c:pt idx="2">
                  <c:v>One time and never again</c:v>
                </c:pt>
                <c:pt idx="3">
                  <c:v>Never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3.55</c:v>
                </c:pt>
                <c:pt idx="1">
                  <c:v>4.07</c:v>
                </c:pt>
                <c:pt idx="2">
                  <c:v>4.6399999999999997</c:v>
                </c:pt>
                <c:pt idx="3">
                  <c:v>5.56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645-4FFE-B343-5EFD00269A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23819960"/>
        <c:axId val="423820352"/>
      </c:lineChart>
      <c:catAx>
        <c:axId val="423819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820352"/>
        <c:crosses val="autoZero"/>
        <c:auto val="1"/>
        <c:lblAlgn val="ctr"/>
        <c:lblOffset val="100"/>
        <c:noMultiLvlLbl val="0"/>
      </c:catAx>
      <c:valAx>
        <c:axId val="423820352"/>
        <c:scaling>
          <c:orientation val="minMax"/>
          <c:min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81996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59A8E7-9B79-4B1C-A34A-B243ECE5625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E991E952-A3B7-44E1-8039-E982D604825F}">
      <dgm:prSet phldrT="[Text]"/>
      <dgm:spPr/>
      <dgm:t>
        <a:bodyPr/>
        <a:lstStyle/>
        <a:p>
          <a:r>
            <a:rPr lang="en-US" dirty="0"/>
            <a:t>Never</a:t>
          </a:r>
        </a:p>
      </dgm:t>
    </dgm:pt>
    <dgm:pt modelId="{90E321B0-1405-4326-965E-56551F39F01A}" type="parTrans" cxnId="{25BFEC94-1E32-4653-A2EC-203661E77104}">
      <dgm:prSet/>
      <dgm:spPr/>
      <dgm:t>
        <a:bodyPr/>
        <a:lstStyle/>
        <a:p>
          <a:endParaRPr lang="en-US"/>
        </a:p>
      </dgm:t>
    </dgm:pt>
    <dgm:pt modelId="{45923BE8-B45B-49F3-90A0-23B1F7FE1077}" type="sibTrans" cxnId="{25BFEC94-1E32-4653-A2EC-203661E77104}">
      <dgm:prSet/>
      <dgm:spPr/>
      <dgm:t>
        <a:bodyPr/>
        <a:lstStyle/>
        <a:p>
          <a:endParaRPr lang="en-US"/>
        </a:p>
      </dgm:t>
    </dgm:pt>
    <dgm:pt modelId="{2A3E914A-6A4F-4678-9DD8-8FA00E01E415}">
      <dgm:prSet phldrT="[Text]"/>
      <dgm:spPr/>
      <dgm:t>
        <a:bodyPr/>
        <a:lstStyle/>
        <a:p>
          <a:r>
            <a:rPr lang="en-US" dirty="0"/>
            <a:t>Weekly</a:t>
          </a:r>
        </a:p>
      </dgm:t>
    </dgm:pt>
    <dgm:pt modelId="{A9165D95-8B42-4FF5-9082-07D6206C87A6}" type="parTrans" cxnId="{922BF1D2-0A47-455A-9F3C-B8617C5EDAA9}">
      <dgm:prSet/>
      <dgm:spPr/>
      <dgm:t>
        <a:bodyPr/>
        <a:lstStyle/>
        <a:p>
          <a:endParaRPr lang="en-US"/>
        </a:p>
      </dgm:t>
    </dgm:pt>
    <dgm:pt modelId="{48CA5B8B-5F1F-48B6-A983-6658C1776F2A}" type="sibTrans" cxnId="{922BF1D2-0A47-455A-9F3C-B8617C5EDAA9}">
      <dgm:prSet/>
      <dgm:spPr/>
      <dgm:t>
        <a:bodyPr/>
        <a:lstStyle/>
        <a:p>
          <a:endParaRPr lang="en-US"/>
        </a:p>
      </dgm:t>
    </dgm:pt>
    <dgm:pt modelId="{62A5D788-992C-4664-86E9-3ED046A52589}">
      <dgm:prSet phldrT="[Text]"/>
      <dgm:spPr/>
      <dgm:t>
        <a:bodyPr/>
        <a:lstStyle/>
        <a:p>
          <a:r>
            <a:rPr lang="en-US" dirty="0"/>
            <a:t>Daily</a:t>
          </a:r>
        </a:p>
      </dgm:t>
    </dgm:pt>
    <dgm:pt modelId="{3B3C0381-D388-4BF5-9781-18FC49CF29A4}" type="parTrans" cxnId="{6E1A33FF-1F60-42D2-932F-5ABD53E4AF02}">
      <dgm:prSet/>
      <dgm:spPr/>
      <dgm:t>
        <a:bodyPr/>
        <a:lstStyle/>
        <a:p>
          <a:endParaRPr lang="en-US"/>
        </a:p>
      </dgm:t>
    </dgm:pt>
    <dgm:pt modelId="{B535E379-EF6A-4C7D-A187-8E8449C33532}" type="sibTrans" cxnId="{6E1A33FF-1F60-42D2-932F-5ABD53E4AF02}">
      <dgm:prSet/>
      <dgm:spPr/>
      <dgm:t>
        <a:bodyPr/>
        <a:lstStyle/>
        <a:p>
          <a:endParaRPr lang="en-US"/>
        </a:p>
      </dgm:t>
    </dgm:pt>
    <dgm:pt modelId="{55D6A8F8-2A88-4FF2-8DFA-9B0FFCB797C6}">
      <dgm:prSet/>
      <dgm:spPr/>
      <dgm:t>
        <a:bodyPr/>
        <a:lstStyle/>
        <a:p>
          <a:r>
            <a:rPr lang="en-US" dirty="0"/>
            <a:t>Monthly</a:t>
          </a:r>
        </a:p>
      </dgm:t>
    </dgm:pt>
    <dgm:pt modelId="{4EDBF037-972B-4565-80BC-91D3FD01CAE6}" type="parTrans" cxnId="{6EEA311D-6AA2-45A6-8E06-885B7DFE02BC}">
      <dgm:prSet/>
      <dgm:spPr/>
      <dgm:t>
        <a:bodyPr/>
        <a:lstStyle/>
        <a:p>
          <a:endParaRPr lang="en-US"/>
        </a:p>
      </dgm:t>
    </dgm:pt>
    <dgm:pt modelId="{1ACF1BAE-2882-4096-9808-469863B14793}" type="sibTrans" cxnId="{6EEA311D-6AA2-45A6-8E06-885B7DFE02BC}">
      <dgm:prSet/>
      <dgm:spPr/>
      <dgm:t>
        <a:bodyPr/>
        <a:lstStyle/>
        <a:p>
          <a:endParaRPr lang="en-US"/>
        </a:p>
      </dgm:t>
    </dgm:pt>
    <dgm:pt modelId="{2022B78D-5A48-4CA5-ADFC-B674ACD74F86}">
      <dgm:prSet/>
      <dgm:spPr/>
      <dgm:t>
        <a:bodyPr/>
        <a:lstStyle/>
        <a:p>
          <a:r>
            <a:rPr lang="en-US" dirty="0"/>
            <a:t>Yearly</a:t>
          </a:r>
        </a:p>
      </dgm:t>
    </dgm:pt>
    <dgm:pt modelId="{013D465F-BDA8-41E4-B33E-F7CF0E37E33B}" type="parTrans" cxnId="{D539FBF0-2600-4A01-A7B2-80D3026F6C39}">
      <dgm:prSet/>
      <dgm:spPr/>
      <dgm:t>
        <a:bodyPr/>
        <a:lstStyle/>
        <a:p>
          <a:endParaRPr lang="en-US"/>
        </a:p>
      </dgm:t>
    </dgm:pt>
    <dgm:pt modelId="{64E51D6E-BE08-4116-B78D-970367302368}" type="sibTrans" cxnId="{D539FBF0-2600-4A01-A7B2-80D3026F6C39}">
      <dgm:prSet/>
      <dgm:spPr/>
      <dgm:t>
        <a:bodyPr/>
        <a:lstStyle/>
        <a:p>
          <a:endParaRPr lang="en-US"/>
        </a:p>
      </dgm:t>
    </dgm:pt>
    <dgm:pt modelId="{1B03FFB5-5584-4790-B0E4-5BFC2D390786}" type="pres">
      <dgm:prSet presAssocID="{9A59A8E7-9B79-4B1C-A34A-B243ECE56253}" presName="Name0" presStyleCnt="0">
        <dgm:presLayoutVars>
          <dgm:dir/>
          <dgm:resizeHandles val="exact"/>
        </dgm:presLayoutVars>
      </dgm:prSet>
      <dgm:spPr/>
    </dgm:pt>
    <dgm:pt modelId="{563BA821-CA4E-43F5-8EC5-FD57C833481A}" type="pres">
      <dgm:prSet presAssocID="{E991E952-A3B7-44E1-8039-E982D604825F}" presName="parTxOnly" presStyleLbl="node1" presStyleIdx="0" presStyleCnt="5">
        <dgm:presLayoutVars>
          <dgm:bulletEnabled val="1"/>
        </dgm:presLayoutVars>
      </dgm:prSet>
      <dgm:spPr/>
    </dgm:pt>
    <dgm:pt modelId="{A6059255-6CFB-4C85-9537-0000D5C0460E}" type="pres">
      <dgm:prSet presAssocID="{45923BE8-B45B-49F3-90A0-23B1F7FE1077}" presName="parSpace" presStyleCnt="0"/>
      <dgm:spPr/>
    </dgm:pt>
    <dgm:pt modelId="{3A0DA33C-DFAA-4004-8BA1-575E0DB9B8C7}" type="pres">
      <dgm:prSet presAssocID="{2022B78D-5A48-4CA5-ADFC-B674ACD74F86}" presName="parTxOnly" presStyleLbl="node1" presStyleIdx="1" presStyleCnt="5">
        <dgm:presLayoutVars>
          <dgm:bulletEnabled val="1"/>
        </dgm:presLayoutVars>
      </dgm:prSet>
      <dgm:spPr/>
    </dgm:pt>
    <dgm:pt modelId="{37D83146-3EE2-4804-8D28-85903CD86A82}" type="pres">
      <dgm:prSet presAssocID="{64E51D6E-BE08-4116-B78D-970367302368}" presName="parSpace" presStyleCnt="0"/>
      <dgm:spPr/>
    </dgm:pt>
    <dgm:pt modelId="{4B607D7A-8085-40B7-B108-7575B1BC707B}" type="pres">
      <dgm:prSet presAssocID="{55D6A8F8-2A88-4FF2-8DFA-9B0FFCB797C6}" presName="parTxOnly" presStyleLbl="node1" presStyleIdx="2" presStyleCnt="5">
        <dgm:presLayoutVars>
          <dgm:bulletEnabled val="1"/>
        </dgm:presLayoutVars>
      </dgm:prSet>
      <dgm:spPr/>
    </dgm:pt>
    <dgm:pt modelId="{0E50F73B-4A7F-482A-8EB0-BFADFB67405B}" type="pres">
      <dgm:prSet presAssocID="{1ACF1BAE-2882-4096-9808-469863B14793}" presName="parSpace" presStyleCnt="0"/>
      <dgm:spPr/>
    </dgm:pt>
    <dgm:pt modelId="{A13652A4-1979-42A3-B53D-D09AC5DB4426}" type="pres">
      <dgm:prSet presAssocID="{2A3E914A-6A4F-4678-9DD8-8FA00E01E415}" presName="parTxOnly" presStyleLbl="node1" presStyleIdx="3" presStyleCnt="5">
        <dgm:presLayoutVars>
          <dgm:bulletEnabled val="1"/>
        </dgm:presLayoutVars>
      </dgm:prSet>
      <dgm:spPr/>
    </dgm:pt>
    <dgm:pt modelId="{D3B6B972-8246-476C-AE43-2429AD83A852}" type="pres">
      <dgm:prSet presAssocID="{48CA5B8B-5F1F-48B6-A983-6658C1776F2A}" presName="parSpace" presStyleCnt="0"/>
      <dgm:spPr/>
    </dgm:pt>
    <dgm:pt modelId="{EEC910BF-B039-4A6E-AF55-44EA091E78BD}" type="pres">
      <dgm:prSet presAssocID="{62A5D788-992C-4664-86E9-3ED046A52589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6EEA311D-6AA2-45A6-8E06-885B7DFE02BC}" srcId="{9A59A8E7-9B79-4B1C-A34A-B243ECE56253}" destId="{55D6A8F8-2A88-4FF2-8DFA-9B0FFCB797C6}" srcOrd="2" destOrd="0" parTransId="{4EDBF037-972B-4565-80BC-91D3FD01CAE6}" sibTransId="{1ACF1BAE-2882-4096-9808-469863B14793}"/>
    <dgm:cxn modelId="{6B271235-DB75-40AA-A07B-FE3879D7D114}" type="presOf" srcId="{E991E952-A3B7-44E1-8039-E982D604825F}" destId="{563BA821-CA4E-43F5-8EC5-FD57C833481A}" srcOrd="0" destOrd="0" presId="urn:microsoft.com/office/officeart/2005/8/layout/hChevron3"/>
    <dgm:cxn modelId="{961E736D-BD62-4F7E-AC5D-12257E144685}" type="presOf" srcId="{2A3E914A-6A4F-4678-9DD8-8FA00E01E415}" destId="{A13652A4-1979-42A3-B53D-D09AC5DB4426}" srcOrd="0" destOrd="0" presId="urn:microsoft.com/office/officeart/2005/8/layout/hChevron3"/>
    <dgm:cxn modelId="{5D55E971-B1DC-4994-ADE2-5315CB010021}" type="presOf" srcId="{55D6A8F8-2A88-4FF2-8DFA-9B0FFCB797C6}" destId="{4B607D7A-8085-40B7-B108-7575B1BC707B}" srcOrd="0" destOrd="0" presId="urn:microsoft.com/office/officeart/2005/8/layout/hChevron3"/>
    <dgm:cxn modelId="{25BFEC94-1E32-4653-A2EC-203661E77104}" srcId="{9A59A8E7-9B79-4B1C-A34A-B243ECE56253}" destId="{E991E952-A3B7-44E1-8039-E982D604825F}" srcOrd="0" destOrd="0" parTransId="{90E321B0-1405-4326-965E-56551F39F01A}" sibTransId="{45923BE8-B45B-49F3-90A0-23B1F7FE1077}"/>
    <dgm:cxn modelId="{CE45E6A8-0550-4D32-862F-BAF7A223FB31}" type="presOf" srcId="{62A5D788-992C-4664-86E9-3ED046A52589}" destId="{EEC910BF-B039-4A6E-AF55-44EA091E78BD}" srcOrd="0" destOrd="0" presId="urn:microsoft.com/office/officeart/2005/8/layout/hChevron3"/>
    <dgm:cxn modelId="{9D1483B4-8BB2-470B-B05D-2D27E6DA7579}" type="presOf" srcId="{9A59A8E7-9B79-4B1C-A34A-B243ECE56253}" destId="{1B03FFB5-5584-4790-B0E4-5BFC2D390786}" srcOrd="0" destOrd="0" presId="urn:microsoft.com/office/officeart/2005/8/layout/hChevron3"/>
    <dgm:cxn modelId="{D33E2AC2-859A-41AE-926E-3D0A83B7A5F0}" type="presOf" srcId="{2022B78D-5A48-4CA5-ADFC-B674ACD74F86}" destId="{3A0DA33C-DFAA-4004-8BA1-575E0DB9B8C7}" srcOrd="0" destOrd="0" presId="urn:microsoft.com/office/officeart/2005/8/layout/hChevron3"/>
    <dgm:cxn modelId="{922BF1D2-0A47-455A-9F3C-B8617C5EDAA9}" srcId="{9A59A8E7-9B79-4B1C-A34A-B243ECE56253}" destId="{2A3E914A-6A4F-4678-9DD8-8FA00E01E415}" srcOrd="3" destOrd="0" parTransId="{A9165D95-8B42-4FF5-9082-07D6206C87A6}" sibTransId="{48CA5B8B-5F1F-48B6-A983-6658C1776F2A}"/>
    <dgm:cxn modelId="{D539FBF0-2600-4A01-A7B2-80D3026F6C39}" srcId="{9A59A8E7-9B79-4B1C-A34A-B243ECE56253}" destId="{2022B78D-5A48-4CA5-ADFC-B674ACD74F86}" srcOrd="1" destOrd="0" parTransId="{013D465F-BDA8-41E4-B33E-F7CF0E37E33B}" sibTransId="{64E51D6E-BE08-4116-B78D-970367302368}"/>
    <dgm:cxn modelId="{6E1A33FF-1F60-42D2-932F-5ABD53E4AF02}" srcId="{9A59A8E7-9B79-4B1C-A34A-B243ECE56253}" destId="{62A5D788-992C-4664-86E9-3ED046A52589}" srcOrd="4" destOrd="0" parTransId="{3B3C0381-D388-4BF5-9781-18FC49CF29A4}" sibTransId="{B535E379-EF6A-4C7D-A187-8E8449C33532}"/>
    <dgm:cxn modelId="{B10A7F2F-AC69-46E7-9F97-21B0F52EF7A1}" type="presParOf" srcId="{1B03FFB5-5584-4790-B0E4-5BFC2D390786}" destId="{563BA821-CA4E-43F5-8EC5-FD57C833481A}" srcOrd="0" destOrd="0" presId="urn:microsoft.com/office/officeart/2005/8/layout/hChevron3"/>
    <dgm:cxn modelId="{1AF23922-E934-4418-BC8E-5EA7B3BFF11D}" type="presParOf" srcId="{1B03FFB5-5584-4790-B0E4-5BFC2D390786}" destId="{A6059255-6CFB-4C85-9537-0000D5C0460E}" srcOrd="1" destOrd="0" presId="urn:microsoft.com/office/officeart/2005/8/layout/hChevron3"/>
    <dgm:cxn modelId="{2A5B748C-08CE-48F6-9100-98FE215243F0}" type="presParOf" srcId="{1B03FFB5-5584-4790-B0E4-5BFC2D390786}" destId="{3A0DA33C-DFAA-4004-8BA1-575E0DB9B8C7}" srcOrd="2" destOrd="0" presId="urn:microsoft.com/office/officeart/2005/8/layout/hChevron3"/>
    <dgm:cxn modelId="{9444CA8B-ACF9-4493-972F-C1B7E4CB5373}" type="presParOf" srcId="{1B03FFB5-5584-4790-B0E4-5BFC2D390786}" destId="{37D83146-3EE2-4804-8D28-85903CD86A82}" srcOrd="3" destOrd="0" presId="urn:microsoft.com/office/officeart/2005/8/layout/hChevron3"/>
    <dgm:cxn modelId="{7E61594B-2FF7-4BC0-8F8E-E3CF34A05617}" type="presParOf" srcId="{1B03FFB5-5584-4790-B0E4-5BFC2D390786}" destId="{4B607D7A-8085-40B7-B108-7575B1BC707B}" srcOrd="4" destOrd="0" presId="urn:microsoft.com/office/officeart/2005/8/layout/hChevron3"/>
    <dgm:cxn modelId="{54ABDE62-877C-4CD3-A91D-52201B9A824B}" type="presParOf" srcId="{1B03FFB5-5584-4790-B0E4-5BFC2D390786}" destId="{0E50F73B-4A7F-482A-8EB0-BFADFB67405B}" srcOrd="5" destOrd="0" presId="urn:microsoft.com/office/officeart/2005/8/layout/hChevron3"/>
    <dgm:cxn modelId="{C39F6DBF-67A9-4FF0-90AD-1485FB967F6D}" type="presParOf" srcId="{1B03FFB5-5584-4790-B0E4-5BFC2D390786}" destId="{A13652A4-1979-42A3-B53D-D09AC5DB4426}" srcOrd="6" destOrd="0" presId="urn:microsoft.com/office/officeart/2005/8/layout/hChevron3"/>
    <dgm:cxn modelId="{FF12F568-978E-465F-97C6-C22A9959FEDE}" type="presParOf" srcId="{1B03FFB5-5584-4790-B0E4-5BFC2D390786}" destId="{D3B6B972-8246-476C-AE43-2429AD83A852}" srcOrd="7" destOrd="0" presId="urn:microsoft.com/office/officeart/2005/8/layout/hChevron3"/>
    <dgm:cxn modelId="{AE917CB9-931D-4B50-8E60-C9E45AC55465}" type="presParOf" srcId="{1B03FFB5-5584-4790-B0E4-5BFC2D390786}" destId="{EEC910BF-B039-4A6E-AF55-44EA091E78BD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59A8E7-9B79-4B1C-A34A-B243ECE5625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E991E952-A3B7-44E1-8039-E982D604825F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3000" dirty="0"/>
            <a:t>16%</a:t>
          </a:r>
        </a:p>
      </dgm:t>
    </dgm:pt>
    <dgm:pt modelId="{90E321B0-1405-4326-965E-56551F39F01A}" type="parTrans" cxnId="{25BFEC94-1E32-4653-A2EC-203661E77104}">
      <dgm:prSet/>
      <dgm:spPr/>
      <dgm:t>
        <a:bodyPr/>
        <a:lstStyle/>
        <a:p>
          <a:endParaRPr lang="en-US"/>
        </a:p>
      </dgm:t>
    </dgm:pt>
    <dgm:pt modelId="{45923BE8-B45B-49F3-90A0-23B1F7FE1077}" type="sibTrans" cxnId="{25BFEC94-1E32-4653-A2EC-203661E77104}">
      <dgm:prSet/>
      <dgm:spPr/>
      <dgm:t>
        <a:bodyPr/>
        <a:lstStyle/>
        <a:p>
          <a:endParaRPr lang="en-US"/>
        </a:p>
      </dgm:t>
    </dgm:pt>
    <dgm:pt modelId="{2A3E914A-6A4F-4678-9DD8-8FA00E01E415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3000" dirty="0"/>
            <a:t>20%</a:t>
          </a:r>
        </a:p>
      </dgm:t>
    </dgm:pt>
    <dgm:pt modelId="{A9165D95-8B42-4FF5-9082-07D6206C87A6}" type="parTrans" cxnId="{922BF1D2-0A47-455A-9F3C-B8617C5EDAA9}">
      <dgm:prSet/>
      <dgm:spPr/>
      <dgm:t>
        <a:bodyPr/>
        <a:lstStyle/>
        <a:p>
          <a:endParaRPr lang="en-US"/>
        </a:p>
      </dgm:t>
    </dgm:pt>
    <dgm:pt modelId="{48CA5B8B-5F1F-48B6-A983-6658C1776F2A}" type="sibTrans" cxnId="{922BF1D2-0A47-455A-9F3C-B8617C5EDAA9}">
      <dgm:prSet/>
      <dgm:spPr/>
      <dgm:t>
        <a:bodyPr/>
        <a:lstStyle/>
        <a:p>
          <a:endParaRPr lang="en-US"/>
        </a:p>
      </dgm:t>
    </dgm:pt>
    <dgm:pt modelId="{62A5D788-992C-4664-86E9-3ED046A52589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3000" dirty="0"/>
            <a:t>7%</a:t>
          </a:r>
        </a:p>
      </dgm:t>
    </dgm:pt>
    <dgm:pt modelId="{3B3C0381-D388-4BF5-9781-18FC49CF29A4}" type="parTrans" cxnId="{6E1A33FF-1F60-42D2-932F-5ABD53E4AF02}">
      <dgm:prSet/>
      <dgm:spPr/>
      <dgm:t>
        <a:bodyPr/>
        <a:lstStyle/>
        <a:p>
          <a:endParaRPr lang="en-US"/>
        </a:p>
      </dgm:t>
    </dgm:pt>
    <dgm:pt modelId="{B535E379-EF6A-4C7D-A187-8E8449C33532}" type="sibTrans" cxnId="{6E1A33FF-1F60-42D2-932F-5ABD53E4AF02}">
      <dgm:prSet/>
      <dgm:spPr/>
      <dgm:t>
        <a:bodyPr/>
        <a:lstStyle/>
        <a:p>
          <a:endParaRPr lang="en-US"/>
        </a:p>
      </dgm:t>
    </dgm:pt>
    <dgm:pt modelId="{55D6A8F8-2A88-4FF2-8DFA-9B0FFCB797C6}">
      <dgm:prSet custT="1"/>
      <dgm:spPr>
        <a:solidFill>
          <a:schemeClr val="accent4"/>
        </a:solidFill>
      </dgm:spPr>
      <dgm:t>
        <a:bodyPr/>
        <a:lstStyle/>
        <a:p>
          <a:r>
            <a:rPr lang="en-US" sz="3000" dirty="0"/>
            <a:t>38%</a:t>
          </a:r>
        </a:p>
      </dgm:t>
    </dgm:pt>
    <dgm:pt modelId="{4EDBF037-972B-4565-80BC-91D3FD01CAE6}" type="parTrans" cxnId="{6EEA311D-6AA2-45A6-8E06-885B7DFE02BC}">
      <dgm:prSet/>
      <dgm:spPr/>
      <dgm:t>
        <a:bodyPr/>
        <a:lstStyle/>
        <a:p>
          <a:endParaRPr lang="en-US"/>
        </a:p>
      </dgm:t>
    </dgm:pt>
    <dgm:pt modelId="{1ACF1BAE-2882-4096-9808-469863B14793}" type="sibTrans" cxnId="{6EEA311D-6AA2-45A6-8E06-885B7DFE02BC}">
      <dgm:prSet/>
      <dgm:spPr/>
      <dgm:t>
        <a:bodyPr/>
        <a:lstStyle/>
        <a:p>
          <a:endParaRPr lang="en-US"/>
        </a:p>
      </dgm:t>
    </dgm:pt>
    <dgm:pt modelId="{2022B78D-5A48-4CA5-ADFC-B674ACD74F86}">
      <dgm:prSet custT="1"/>
      <dgm:spPr>
        <a:solidFill>
          <a:schemeClr val="accent4"/>
        </a:solidFill>
      </dgm:spPr>
      <dgm:t>
        <a:bodyPr/>
        <a:lstStyle/>
        <a:p>
          <a:r>
            <a:rPr lang="en-US" sz="3000" dirty="0"/>
            <a:t>35%</a:t>
          </a:r>
        </a:p>
      </dgm:t>
    </dgm:pt>
    <dgm:pt modelId="{013D465F-BDA8-41E4-B33E-F7CF0E37E33B}" type="parTrans" cxnId="{D539FBF0-2600-4A01-A7B2-80D3026F6C39}">
      <dgm:prSet/>
      <dgm:spPr/>
      <dgm:t>
        <a:bodyPr/>
        <a:lstStyle/>
        <a:p>
          <a:endParaRPr lang="en-US"/>
        </a:p>
      </dgm:t>
    </dgm:pt>
    <dgm:pt modelId="{64E51D6E-BE08-4116-B78D-970367302368}" type="sibTrans" cxnId="{D539FBF0-2600-4A01-A7B2-80D3026F6C39}">
      <dgm:prSet/>
      <dgm:spPr/>
      <dgm:t>
        <a:bodyPr/>
        <a:lstStyle/>
        <a:p>
          <a:endParaRPr lang="en-US"/>
        </a:p>
      </dgm:t>
    </dgm:pt>
    <dgm:pt modelId="{1B03FFB5-5584-4790-B0E4-5BFC2D390786}" type="pres">
      <dgm:prSet presAssocID="{9A59A8E7-9B79-4B1C-A34A-B243ECE56253}" presName="Name0" presStyleCnt="0">
        <dgm:presLayoutVars>
          <dgm:dir/>
          <dgm:resizeHandles val="exact"/>
        </dgm:presLayoutVars>
      </dgm:prSet>
      <dgm:spPr/>
    </dgm:pt>
    <dgm:pt modelId="{563BA821-CA4E-43F5-8EC5-FD57C833481A}" type="pres">
      <dgm:prSet presAssocID="{E991E952-A3B7-44E1-8039-E982D604825F}" presName="parTxOnly" presStyleLbl="node1" presStyleIdx="0" presStyleCnt="5">
        <dgm:presLayoutVars>
          <dgm:bulletEnabled val="1"/>
        </dgm:presLayoutVars>
      </dgm:prSet>
      <dgm:spPr/>
    </dgm:pt>
    <dgm:pt modelId="{A6059255-6CFB-4C85-9537-0000D5C0460E}" type="pres">
      <dgm:prSet presAssocID="{45923BE8-B45B-49F3-90A0-23B1F7FE1077}" presName="parSpace" presStyleCnt="0"/>
      <dgm:spPr/>
    </dgm:pt>
    <dgm:pt modelId="{3A0DA33C-DFAA-4004-8BA1-575E0DB9B8C7}" type="pres">
      <dgm:prSet presAssocID="{2022B78D-5A48-4CA5-ADFC-B674ACD74F86}" presName="parTxOnly" presStyleLbl="node1" presStyleIdx="1" presStyleCnt="5">
        <dgm:presLayoutVars>
          <dgm:bulletEnabled val="1"/>
        </dgm:presLayoutVars>
      </dgm:prSet>
      <dgm:spPr/>
    </dgm:pt>
    <dgm:pt modelId="{37D83146-3EE2-4804-8D28-85903CD86A82}" type="pres">
      <dgm:prSet presAssocID="{64E51D6E-BE08-4116-B78D-970367302368}" presName="parSpace" presStyleCnt="0"/>
      <dgm:spPr/>
    </dgm:pt>
    <dgm:pt modelId="{4B607D7A-8085-40B7-B108-7575B1BC707B}" type="pres">
      <dgm:prSet presAssocID="{55D6A8F8-2A88-4FF2-8DFA-9B0FFCB797C6}" presName="parTxOnly" presStyleLbl="node1" presStyleIdx="2" presStyleCnt="5" custLinFactNeighborY="50352">
        <dgm:presLayoutVars>
          <dgm:bulletEnabled val="1"/>
        </dgm:presLayoutVars>
      </dgm:prSet>
      <dgm:spPr/>
    </dgm:pt>
    <dgm:pt modelId="{0E50F73B-4A7F-482A-8EB0-BFADFB67405B}" type="pres">
      <dgm:prSet presAssocID="{1ACF1BAE-2882-4096-9808-469863B14793}" presName="parSpace" presStyleCnt="0"/>
      <dgm:spPr/>
    </dgm:pt>
    <dgm:pt modelId="{A13652A4-1979-42A3-B53D-D09AC5DB4426}" type="pres">
      <dgm:prSet presAssocID="{2A3E914A-6A4F-4678-9DD8-8FA00E01E415}" presName="parTxOnly" presStyleLbl="node1" presStyleIdx="3" presStyleCnt="5">
        <dgm:presLayoutVars>
          <dgm:bulletEnabled val="1"/>
        </dgm:presLayoutVars>
      </dgm:prSet>
      <dgm:spPr/>
    </dgm:pt>
    <dgm:pt modelId="{D3B6B972-8246-476C-AE43-2429AD83A852}" type="pres">
      <dgm:prSet presAssocID="{48CA5B8B-5F1F-48B6-A983-6658C1776F2A}" presName="parSpace" presStyleCnt="0"/>
      <dgm:spPr/>
    </dgm:pt>
    <dgm:pt modelId="{EEC910BF-B039-4A6E-AF55-44EA091E78BD}" type="pres">
      <dgm:prSet presAssocID="{62A5D788-992C-4664-86E9-3ED046A52589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6EEA311D-6AA2-45A6-8E06-885B7DFE02BC}" srcId="{9A59A8E7-9B79-4B1C-A34A-B243ECE56253}" destId="{55D6A8F8-2A88-4FF2-8DFA-9B0FFCB797C6}" srcOrd="2" destOrd="0" parTransId="{4EDBF037-972B-4565-80BC-91D3FD01CAE6}" sibTransId="{1ACF1BAE-2882-4096-9808-469863B14793}"/>
    <dgm:cxn modelId="{FDAD242B-F455-41B6-9B36-1F0FDFA3F149}" type="presOf" srcId="{55D6A8F8-2A88-4FF2-8DFA-9B0FFCB797C6}" destId="{4B607D7A-8085-40B7-B108-7575B1BC707B}" srcOrd="0" destOrd="0" presId="urn:microsoft.com/office/officeart/2005/8/layout/hChevron3"/>
    <dgm:cxn modelId="{54DB4571-0861-4CE7-953A-D38DBD205605}" type="presOf" srcId="{E991E952-A3B7-44E1-8039-E982D604825F}" destId="{563BA821-CA4E-43F5-8EC5-FD57C833481A}" srcOrd="0" destOrd="0" presId="urn:microsoft.com/office/officeart/2005/8/layout/hChevron3"/>
    <dgm:cxn modelId="{25BFEC94-1E32-4653-A2EC-203661E77104}" srcId="{9A59A8E7-9B79-4B1C-A34A-B243ECE56253}" destId="{E991E952-A3B7-44E1-8039-E982D604825F}" srcOrd="0" destOrd="0" parTransId="{90E321B0-1405-4326-965E-56551F39F01A}" sibTransId="{45923BE8-B45B-49F3-90A0-23B1F7FE1077}"/>
    <dgm:cxn modelId="{7F7C8BD0-23E7-43E4-A11B-27AC4A5D9775}" type="presOf" srcId="{62A5D788-992C-4664-86E9-3ED046A52589}" destId="{EEC910BF-B039-4A6E-AF55-44EA091E78BD}" srcOrd="0" destOrd="0" presId="urn:microsoft.com/office/officeart/2005/8/layout/hChevron3"/>
    <dgm:cxn modelId="{922BF1D2-0A47-455A-9F3C-B8617C5EDAA9}" srcId="{9A59A8E7-9B79-4B1C-A34A-B243ECE56253}" destId="{2A3E914A-6A4F-4678-9DD8-8FA00E01E415}" srcOrd="3" destOrd="0" parTransId="{A9165D95-8B42-4FF5-9082-07D6206C87A6}" sibTransId="{48CA5B8B-5F1F-48B6-A983-6658C1776F2A}"/>
    <dgm:cxn modelId="{653CB5EF-99C7-4342-899D-49AF42F4F8E5}" type="presOf" srcId="{2A3E914A-6A4F-4678-9DD8-8FA00E01E415}" destId="{A13652A4-1979-42A3-B53D-D09AC5DB4426}" srcOrd="0" destOrd="0" presId="urn:microsoft.com/office/officeart/2005/8/layout/hChevron3"/>
    <dgm:cxn modelId="{D539FBF0-2600-4A01-A7B2-80D3026F6C39}" srcId="{9A59A8E7-9B79-4B1C-A34A-B243ECE56253}" destId="{2022B78D-5A48-4CA5-ADFC-B674ACD74F86}" srcOrd="1" destOrd="0" parTransId="{013D465F-BDA8-41E4-B33E-F7CF0E37E33B}" sibTransId="{64E51D6E-BE08-4116-B78D-970367302368}"/>
    <dgm:cxn modelId="{AB752EFC-F886-41DD-8D78-01E0C634F266}" type="presOf" srcId="{2022B78D-5A48-4CA5-ADFC-B674ACD74F86}" destId="{3A0DA33C-DFAA-4004-8BA1-575E0DB9B8C7}" srcOrd="0" destOrd="0" presId="urn:microsoft.com/office/officeart/2005/8/layout/hChevron3"/>
    <dgm:cxn modelId="{093191FD-B042-48CF-A23D-F047ABBE5001}" type="presOf" srcId="{9A59A8E7-9B79-4B1C-A34A-B243ECE56253}" destId="{1B03FFB5-5584-4790-B0E4-5BFC2D390786}" srcOrd="0" destOrd="0" presId="urn:microsoft.com/office/officeart/2005/8/layout/hChevron3"/>
    <dgm:cxn modelId="{6E1A33FF-1F60-42D2-932F-5ABD53E4AF02}" srcId="{9A59A8E7-9B79-4B1C-A34A-B243ECE56253}" destId="{62A5D788-992C-4664-86E9-3ED046A52589}" srcOrd="4" destOrd="0" parTransId="{3B3C0381-D388-4BF5-9781-18FC49CF29A4}" sibTransId="{B535E379-EF6A-4C7D-A187-8E8449C33532}"/>
    <dgm:cxn modelId="{9DAE7F4F-199D-4F4D-89A6-10608FF207B1}" type="presParOf" srcId="{1B03FFB5-5584-4790-B0E4-5BFC2D390786}" destId="{563BA821-CA4E-43F5-8EC5-FD57C833481A}" srcOrd="0" destOrd="0" presId="urn:microsoft.com/office/officeart/2005/8/layout/hChevron3"/>
    <dgm:cxn modelId="{B14241F7-17F5-4D59-A109-4EF77835544B}" type="presParOf" srcId="{1B03FFB5-5584-4790-B0E4-5BFC2D390786}" destId="{A6059255-6CFB-4C85-9537-0000D5C0460E}" srcOrd="1" destOrd="0" presId="urn:microsoft.com/office/officeart/2005/8/layout/hChevron3"/>
    <dgm:cxn modelId="{6FB3FC84-2F32-4E24-80C3-D3078C57FFC9}" type="presParOf" srcId="{1B03FFB5-5584-4790-B0E4-5BFC2D390786}" destId="{3A0DA33C-DFAA-4004-8BA1-575E0DB9B8C7}" srcOrd="2" destOrd="0" presId="urn:microsoft.com/office/officeart/2005/8/layout/hChevron3"/>
    <dgm:cxn modelId="{EDCF6CFE-67E9-4E1C-86A0-0F317FF026D8}" type="presParOf" srcId="{1B03FFB5-5584-4790-B0E4-5BFC2D390786}" destId="{37D83146-3EE2-4804-8D28-85903CD86A82}" srcOrd="3" destOrd="0" presId="urn:microsoft.com/office/officeart/2005/8/layout/hChevron3"/>
    <dgm:cxn modelId="{179CBD1D-107B-4385-B58E-0B9C632361EB}" type="presParOf" srcId="{1B03FFB5-5584-4790-B0E4-5BFC2D390786}" destId="{4B607D7A-8085-40B7-B108-7575B1BC707B}" srcOrd="4" destOrd="0" presId="urn:microsoft.com/office/officeart/2005/8/layout/hChevron3"/>
    <dgm:cxn modelId="{3E772F3B-B8AD-4048-B71D-0C9E230215E2}" type="presParOf" srcId="{1B03FFB5-5584-4790-B0E4-5BFC2D390786}" destId="{0E50F73B-4A7F-482A-8EB0-BFADFB67405B}" srcOrd="5" destOrd="0" presId="urn:microsoft.com/office/officeart/2005/8/layout/hChevron3"/>
    <dgm:cxn modelId="{556678BC-CC9A-4635-A518-97C97B05938A}" type="presParOf" srcId="{1B03FFB5-5584-4790-B0E4-5BFC2D390786}" destId="{A13652A4-1979-42A3-B53D-D09AC5DB4426}" srcOrd="6" destOrd="0" presId="urn:microsoft.com/office/officeart/2005/8/layout/hChevron3"/>
    <dgm:cxn modelId="{EA49B365-7E65-4F2C-BCDB-58C05F5AA8E2}" type="presParOf" srcId="{1B03FFB5-5584-4790-B0E4-5BFC2D390786}" destId="{D3B6B972-8246-476C-AE43-2429AD83A852}" srcOrd="7" destOrd="0" presId="urn:microsoft.com/office/officeart/2005/8/layout/hChevron3"/>
    <dgm:cxn modelId="{91016044-F027-418C-9046-4E072A904C0A}" type="presParOf" srcId="{1B03FFB5-5584-4790-B0E4-5BFC2D390786}" destId="{EEC910BF-B039-4A6E-AF55-44EA091E78BD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59A8E7-9B79-4B1C-A34A-B243ECE5625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E991E952-A3B7-44E1-8039-E982D604825F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3500" dirty="0"/>
            <a:t>11%</a:t>
          </a:r>
        </a:p>
      </dgm:t>
    </dgm:pt>
    <dgm:pt modelId="{90E321B0-1405-4326-965E-56551F39F01A}" type="parTrans" cxnId="{25BFEC94-1E32-4653-A2EC-203661E77104}">
      <dgm:prSet/>
      <dgm:spPr/>
      <dgm:t>
        <a:bodyPr/>
        <a:lstStyle/>
        <a:p>
          <a:endParaRPr lang="en-US"/>
        </a:p>
      </dgm:t>
    </dgm:pt>
    <dgm:pt modelId="{45923BE8-B45B-49F3-90A0-23B1F7FE1077}" type="sibTrans" cxnId="{25BFEC94-1E32-4653-A2EC-203661E77104}">
      <dgm:prSet/>
      <dgm:spPr/>
      <dgm:t>
        <a:bodyPr/>
        <a:lstStyle/>
        <a:p>
          <a:endParaRPr lang="en-US"/>
        </a:p>
      </dgm:t>
    </dgm:pt>
    <dgm:pt modelId="{2A3E914A-6A4F-4678-9DD8-8FA00E01E415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3000" dirty="0"/>
            <a:t>44%</a:t>
          </a:r>
        </a:p>
      </dgm:t>
    </dgm:pt>
    <dgm:pt modelId="{A9165D95-8B42-4FF5-9082-07D6206C87A6}" type="parTrans" cxnId="{922BF1D2-0A47-455A-9F3C-B8617C5EDAA9}">
      <dgm:prSet/>
      <dgm:spPr/>
      <dgm:t>
        <a:bodyPr/>
        <a:lstStyle/>
        <a:p>
          <a:endParaRPr lang="en-US"/>
        </a:p>
      </dgm:t>
    </dgm:pt>
    <dgm:pt modelId="{48CA5B8B-5F1F-48B6-A983-6658C1776F2A}" type="sibTrans" cxnId="{922BF1D2-0A47-455A-9F3C-B8617C5EDAA9}">
      <dgm:prSet/>
      <dgm:spPr/>
      <dgm:t>
        <a:bodyPr/>
        <a:lstStyle/>
        <a:p>
          <a:endParaRPr lang="en-US"/>
        </a:p>
      </dgm:t>
    </dgm:pt>
    <dgm:pt modelId="{62A5D788-992C-4664-86E9-3ED046A52589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3000" dirty="0"/>
            <a:t>20%</a:t>
          </a:r>
        </a:p>
      </dgm:t>
    </dgm:pt>
    <dgm:pt modelId="{3B3C0381-D388-4BF5-9781-18FC49CF29A4}" type="parTrans" cxnId="{6E1A33FF-1F60-42D2-932F-5ABD53E4AF02}">
      <dgm:prSet/>
      <dgm:spPr/>
      <dgm:t>
        <a:bodyPr/>
        <a:lstStyle/>
        <a:p>
          <a:endParaRPr lang="en-US"/>
        </a:p>
      </dgm:t>
    </dgm:pt>
    <dgm:pt modelId="{B535E379-EF6A-4C7D-A187-8E8449C33532}" type="sibTrans" cxnId="{6E1A33FF-1F60-42D2-932F-5ABD53E4AF02}">
      <dgm:prSet/>
      <dgm:spPr/>
      <dgm:t>
        <a:bodyPr/>
        <a:lstStyle/>
        <a:p>
          <a:endParaRPr lang="en-US"/>
        </a:p>
      </dgm:t>
    </dgm:pt>
    <dgm:pt modelId="{55D6A8F8-2A88-4FF2-8DFA-9B0FFCB797C6}">
      <dgm:prSet custT="1"/>
      <dgm:spPr>
        <a:solidFill>
          <a:srgbClr val="0070C0"/>
        </a:solidFill>
      </dgm:spPr>
      <dgm:t>
        <a:bodyPr/>
        <a:lstStyle/>
        <a:p>
          <a:r>
            <a:rPr lang="en-US" sz="3000" dirty="0"/>
            <a:t>28%</a:t>
          </a:r>
        </a:p>
      </dgm:t>
    </dgm:pt>
    <dgm:pt modelId="{4EDBF037-972B-4565-80BC-91D3FD01CAE6}" type="parTrans" cxnId="{6EEA311D-6AA2-45A6-8E06-885B7DFE02BC}">
      <dgm:prSet/>
      <dgm:spPr/>
      <dgm:t>
        <a:bodyPr/>
        <a:lstStyle/>
        <a:p>
          <a:endParaRPr lang="en-US"/>
        </a:p>
      </dgm:t>
    </dgm:pt>
    <dgm:pt modelId="{1ACF1BAE-2882-4096-9808-469863B14793}" type="sibTrans" cxnId="{6EEA311D-6AA2-45A6-8E06-885B7DFE02BC}">
      <dgm:prSet/>
      <dgm:spPr/>
      <dgm:t>
        <a:bodyPr/>
        <a:lstStyle/>
        <a:p>
          <a:endParaRPr lang="en-US"/>
        </a:p>
      </dgm:t>
    </dgm:pt>
    <dgm:pt modelId="{2022B78D-5A48-4CA5-ADFC-B674ACD74F86}">
      <dgm:prSet custT="1"/>
      <dgm:spPr>
        <a:solidFill>
          <a:srgbClr val="0070C0"/>
        </a:solidFill>
      </dgm:spPr>
      <dgm:t>
        <a:bodyPr/>
        <a:lstStyle/>
        <a:p>
          <a:r>
            <a:rPr lang="en-US" sz="3500" dirty="0"/>
            <a:t>5%</a:t>
          </a:r>
        </a:p>
      </dgm:t>
    </dgm:pt>
    <dgm:pt modelId="{013D465F-BDA8-41E4-B33E-F7CF0E37E33B}" type="parTrans" cxnId="{D539FBF0-2600-4A01-A7B2-80D3026F6C39}">
      <dgm:prSet/>
      <dgm:spPr/>
      <dgm:t>
        <a:bodyPr/>
        <a:lstStyle/>
        <a:p>
          <a:endParaRPr lang="en-US"/>
        </a:p>
      </dgm:t>
    </dgm:pt>
    <dgm:pt modelId="{64E51D6E-BE08-4116-B78D-970367302368}" type="sibTrans" cxnId="{D539FBF0-2600-4A01-A7B2-80D3026F6C39}">
      <dgm:prSet/>
      <dgm:spPr/>
      <dgm:t>
        <a:bodyPr/>
        <a:lstStyle/>
        <a:p>
          <a:endParaRPr lang="en-US"/>
        </a:p>
      </dgm:t>
    </dgm:pt>
    <dgm:pt modelId="{1B03FFB5-5584-4790-B0E4-5BFC2D390786}" type="pres">
      <dgm:prSet presAssocID="{9A59A8E7-9B79-4B1C-A34A-B243ECE56253}" presName="Name0" presStyleCnt="0">
        <dgm:presLayoutVars>
          <dgm:dir/>
          <dgm:resizeHandles val="exact"/>
        </dgm:presLayoutVars>
      </dgm:prSet>
      <dgm:spPr/>
    </dgm:pt>
    <dgm:pt modelId="{563BA821-CA4E-43F5-8EC5-FD57C833481A}" type="pres">
      <dgm:prSet presAssocID="{E991E952-A3B7-44E1-8039-E982D604825F}" presName="parTxOnly" presStyleLbl="node1" presStyleIdx="0" presStyleCnt="5">
        <dgm:presLayoutVars>
          <dgm:bulletEnabled val="1"/>
        </dgm:presLayoutVars>
      </dgm:prSet>
      <dgm:spPr/>
    </dgm:pt>
    <dgm:pt modelId="{A6059255-6CFB-4C85-9537-0000D5C0460E}" type="pres">
      <dgm:prSet presAssocID="{45923BE8-B45B-49F3-90A0-23B1F7FE1077}" presName="parSpace" presStyleCnt="0"/>
      <dgm:spPr/>
    </dgm:pt>
    <dgm:pt modelId="{3A0DA33C-DFAA-4004-8BA1-575E0DB9B8C7}" type="pres">
      <dgm:prSet presAssocID="{2022B78D-5A48-4CA5-ADFC-B674ACD74F86}" presName="parTxOnly" presStyleLbl="node1" presStyleIdx="1" presStyleCnt="5">
        <dgm:presLayoutVars>
          <dgm:bulletEnabled val="1"/>
        </dgm:presLayoutVars>
      </dgm:prSet>
      <dgm:spPr/>
    </dgm:pt>
    <dgm:pt modelId="{37D83146-3EE2-4804-8D28-85903CD86A82}" type="pres">
      <dgm:prSet presAssocID="{64E51D6E-BE08-4116-B78D-970367302368}" presName="parSpace" presStyleCnt="0"/>
      <dgm:spPr/>
    </dgm:pt>
    <dgm:pt modelId="{4B607D7A-8085-40B7-B108-7575B1BC707B}" type="pres">
      <dgm:prSet presAssocID="{55D6A8F8-2A88-4FF2-8DFA-9B0FFCB797C6}" presName="parTxOnly" presStyleLbl="node1" presStyleIdx="2" presStyleCnt="5">
        <dgm:presLayoutVars>
          <dgm:bulletEnabled val="1"/>
        </dgm:presLayoutVars>
      </dgm:prSet>
      <dgm:spPr/>
    </dgm:pt>
    <dgm:pt modelId="{0E50F73B-4A7F-482A-8EB0-BFADFB67405B}" type="pres">
      <dgm:prSet presAssocID="{1ACF1BAE-2882-4096-9808-469863B14793}" presName="parSpace" presStyleCnt="0"/>
      <dgm:spPr/>
    </dgm:pt>
    <dgm:pt modelId="{A13652A4-1979-42A3-B53D-D09AC5DB4426}" type="pres">
      <dgm:prSet presAssocID="{2A3E914A-6A4F-4678-9DD8-8FA00E01E415}" presName="parTxOnly" presStyleLbl="node1" presStyleIdx="3" presStyleCnt="5">
        <dgm:presLayoutVars>
          <dgm:bulletEnabled val="1"/>
        </dgm:presLayoutVars>
      </dgm:prSet>
      <dgm:spPr/>
    </dgm:pt>
    <dgm:pt modelId="{D3B6B972-8246-476C-AE43-2429AD83A852}" type="pres">
      <dgm:prSet presAssocID="{48CA5B8B-5F1F-48B6-A983-6658C1776F2A}" presName="parSpace" presStyleCnt="0"/>
      <dgm:spPr/>
    </dgm:pt>
    <dgm:pt modelId="{EEC910BF-B039-4A6E-AF55-44EA091E78BD}" type="pres">
      <dgm:prSet presAssocID="{62A5D788-992C-4664-86E9-3ED046A52589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2878FF16-D472-4EC1-B7D2-FD8105FADBDD}" type="presOf" srcId="{62A5D788-992C-4664-86E9-3ED046A52589}" destId="{EEC910BF-B039-4A6E-AF55-44EA091E78BD}" srcOrd="0" destOrd="0" presId="urn:microsoft.com/office/officeart/2005/8/layout/hChevron3"/>
    <dgm:cxn modelId="{6EEA311D-6AA2-45A6-8E06-885B7DFE02BC}" srcId="{9A59A8E7-9B79-4B1C-A34A-B243ECE56253}" destId="{55D6A8F8-2A88-4FF2-8DFA-9B0FFCB797C6}" srcOrd="2" destOrd="0" parTransId="{4EDBF037-972B-4565-80BC-91D3FD01CAE6}" sibTransId="{1ACF1BAE-2882-4096-9808-469863B14793}"/>
    <dgm:cxn modelId="{AC8AD07D-AE67-454C-AD2E-A762430A7D32}" type="presOf" srcId="{2022B78D-5A48-4CA5-ADFC-B674ACD74F86}" destId="{3A0DA33C-DFAA-4004-8BA1-575E0DB9B8C7}" srcOrd="0" destOrd="0" presId="urn:microsoft.com/office/officeart/2005/8/layout/hChevron3"/>
    <dgm:cxn modelId="{25BFEC94-1E32-4653-A2EC-203661E77104}" srcId="{9A59A8E7-9B79-4B1C-A34A-B243ECE56253}" destId="{E991E952-A3B7-44E1-8039-E982D604825F}" srcOrd="0" destOrd="0" parTransId="{90E321B0-1405-4326-965E-56551F39F01A}" sibTransId="{45923BE8-B45B-49F3-90A0-23B1F7FE1077}"/>
    <dgm:cxn modelId="{E1AA6BC2-7DA6-4195-9DB9-C0E8FDE2357C}" type="presOf" srcId="{2A3E914A-6A4F-4678-9DD8-8FA00E01E415}" destId="{A13652A4-1979-42A3-B53D-D09AC5DB4426}" srcOrd="0" destOrd="0" presId="urn:microsoft.com/office/officeart/2005/8/layout/hChevron3"/>
    <dgm:cxn modelId="{922BF1D2-0A47-455A-9F3C-B8617C5EDAA9}" srcId="{9A59A8E7-9B79-4B1C-A34A-B243ECE56253}" destId="{2A3E914A-6A4F-4678-9DD8-8FA00E01E415}" srcOrd="3" destOrd="0" parTransId="{A9165D95-8B42-4FF5-9082-07D6206C87A6}" sibTransId="{48CA5B8B-5F1F-48B6-A983-6658C1776F2A}"/>
    <dgm:cxn modelId="{6608C1E2-0A99-40C5-B2DB-AE92F82927AE}" type="presOf" srcId="{9A59A8E7-9B79-4B1C-A34A-B243ECE56253}" destId="{1B03FFB5-5584-4790-B0E4-5BFC2D390786}" srcOrd="0" destOrd="0" presId="urn:microsoft.com/office/officeart/2005/8/layout/hChevron3"/>
    <dgm:cxn modelId="{31EFF9EB-3535-47FE-8B8F-B3EE4B80C2E0}" type="presOf" srcId="{E991E952-A3B7-44E1-8039-E982D604825F}" destId="{563BA821-CA4E-43F5-8EC5-FD57C833481A}" srcOrd="0" destOrd="0" presId="urn:microsoft.com/office/officeart/2005/8/layout/hChevron3"/>
    <dgm:cxn modelId="{D539FBF0-2600-4A01-A7B2-80D3026F6C39}" srcId="{9A59A8E7-9B79-4B1C-A34A-B243ECE56253}" destId="{2022B78D-5A48-4CA5-ADFC-B674ACD74F86}" srcOrd="1" destOrd="0" parTransId="{013D465F-BDA8-41E4-B33E-F7CF0E37E33B}" sibTransId="{64E51D6E-BE08-4116-B78D-970367302368}"/>
    <dgm:cxn modelId="{451571F9-9954-4C1D-A874-04AC30DA5236}" type="presOf" srcId="{55D6A8F8-2A88-4FF2-8DFA-9B0FFCB797C6}" destId="{4B607D7A-8085-40B7-B108-7575B1BC707B}" srcOrd="0" destOrd="0" presId="urn:microsoft.com/office/officeart/2005/8/layout/hChevron3"/>
    <dgm:cxn modelId="{6E1A33FF-1F60-42D2-932F-5ABD53E4AF02}" srcId="{9A59A8E7-9B79-4B1C-A34A-B243ECE56253}" destId="{62A5D788-992C-4664-86E9-3ED046A52589}" srcOrd="4" destOrd="0" parTransId="{3B3C0381-D388-4BF5-9781-18FC49CF29A4}" sibTransId="{B535E379-EF6A-4C7D-A187-8E8449C33532}"/>
    <dgm:cxn modelId="{B42AFF69-26BF-4D17-BD8B-9FEA472EE74C}" type="presParOf" srcId="{1B03FFB5-5584-4790-B0E4-5BFC2D390786}" destId="{563BA821-CA4E-43F5-8EC5-FD57C833481A}" srcOrd="0" destOrd="0" presId="urn:microsoft.com/office/officeart/2005/8/layout/hChevron3"/>
    <dgm:cxn modelId="{09CFD6D5-7116-47C9-B525-ABC35EDC78E5}" type="presParOf" srcId="{1B03FFB5-5584-4790-B0E4-5BFC2D390786}" destId="{A6059255-6CFB-4C85-9537-0000D5C0460E}" srcOrd="1" destOrd="0" presId="urn:microsoft.com/office/officeart/2005/8/layout/hChevron3"/>
    <dgm:cxn modelId="{961ADC1D-8C94-4A32-91A3-32C463A1EE0A}" type="presParOf" srcId="{1B03FFB5-5584-4790-B0E4-5BFC2D390786}" destId="{3A0DA33C-DFAA-4004-8BA1-575E0DB9B8C7}" srcOrd="2" destOrd="0" presId="urn:microsoft.com/office/officeart/2005/8/layout/hChevron3"/>
    <dgm:cxn modelId="{AED0B5DF-3F2A-40D4-8DF0-84C9E35D122F}" type="presParOf" srcId="{1B03FFB5-5584-4790-B0E4-5BFC2D390786}" destId="{37D83146-3EE2-4804-8D28-85903CD86A82}" srcOrd="3" destOrd="0" presId="urn:microsoft.com/office/officeart/2005/8/layout/hChevron3"/>
    <dgm:cxn modelId="{B4E8A934-16C5-4744-A9FB-2DBD5CF3308A}" type="presParOf" srcId="{1B03FFB5-5584-4790-B0E4-5BFC2D390786}" destId="{4B607D7A-8085-40B7-B108-7575B1BC707B}" srcOrd="4" destOrd="0" presId="urn:microsoft.com/office/officeart/2005/8/layout/hChevron3"/>
    <dgm:cxn modelId="{2F4A1969-6D2F-4A56-A7BB-B95A5535ADCE}" type="presParOf" srcId="{1B03FFB5-5584-4790-B0E4-5BFC2D390786}" destId="{0E50F73B-4A7F-482A-8EB0-BFADFB67405B}" srcOrd="5" destOrd="0" presId="urn:microsoft.com/office/officeart/2005/8/layout/hChevron3"/>
    <dgm:cxn modelId="{45E26446-CDBD-49DF-A8B8-D98A8E6EC8ED}" type="presParOf" srcId="{1B03FFB5-5584-4790-B0E4-5BFC2D390786}" destId="{A13652A4-1979-42A3-B53D-D09AC5DB4426}" srcOrd="6" destOrd="0" presId="urn:microsoft.com/office/officeart/2005/8/layout/hChevron3"/>
    <dgm:cxn modelId="{2ACF708F-B9CF-4E43-8457-C23F5A1AFD17}" type="presParOf" srcId="{1B03FFB5-5584-4790-B0E4-5BFC2D390786}" destId="{D3B6B972-8246-476C-AE43-2429AD83A852}" srcOrd="7" destOrd="0" presId="urn:microsoft.com/office/officeart/2005/8/layout/hChevron3"/>
    <dgm:cxn modelId="{E937C17D-68E7-4969-882B-DE7D3F08FAC8}" type="presParOf" srcId="{1B03FFB5-5584-4790-B0E4-5BFC2D390786}" destId="{EEC910BF-B039-4A6E-AF55-44EA091E78BD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BA821-CA4E-43F5-8EC5-FD57C833481A}">
      <dsp:nvSpPr>
        <dsp:cNvPr id="0" name=""/>
        <dsp:cNvSpPr/>
      </dsp:nvSpPr>
      <dsp:spPr>
        <a:xfrm>
          <a:off x="1466" y="978122"/>
          <a:ext cx="2859275" cy="114371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354" tIns="82677" rIns="41339" bIns="8267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Never</a:t>
          </a:r>
        </a:p>
      </dsp:txBody>
      <dsp:txXfrm>
        <a:off x="1466" y="978122"/>
        <a:ext cx="2573348" cy="1143710"/>
      </dsp:txXfrm>
    </dsp:sp>
    <dsp:sp modelId="{3A0DA33C-DFAA-4004-8BA1-575E0DB9B8C7}">
      <dsp:nvSpPr>
        <dsp:cNvPr id="0" name=""/>
        <dsp:cNvSpPr/>
      </dsp:nvSpPr>
      <dsp:spPr>
        <a:xfrm>
          <a:off x="2288886" y="978122"/>
          <a:ext cx="2859275" cy="11437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82677" rIns="41339" bIns="8267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Yearly</a:t>
          </a:r>
        </a:p>
      </dsp:txBody>
      <dsp:txXfrm>
        <a:off x="2860741" y="978122"/>
        <a:ext cx="1715565" cy="1143710"/>
      </dsp:txXfrm>
    </dsp:sp>
    <dsp:sp modelId="{4B607D7A-8085-40B7-B108-7575B1BC707B}">
      <dsp:nvSpPr>
        <dsp:cNvPr id="0" name=""/>
        <dsp:cNvSpPr/>
      </dsp:nvSpPr>
      <dsp:spPr>
        <a:xfrm>
          <a:off x="4576307" y="978122"/>
          <a:ext cx="2859275" cy="11437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82677" rIns="41339" bIns="8267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Monthly</a:t>
          </a:r>
        </a:p>
      </dsp:txBody>
      <dsp:txXfrm>
        <a:off x="5148162" y="978122"/>
        <a:ext cx="1715565" cy="1143710"/>
      </dsp:txXfrm>
    </dsp:sp>
    <dsp:sp modelId="{A13652A4-1979-42A3-B53D-D09AC5DB4426}">
      <dsp:nvSpPr>
        <dsp:cNvPr id="0" name=""/>
        <dsp:cNvSpPr/>
      </dsp:nvSpPr>
      <dsp:spPr>
        <a:xfrm>
          <a:off x="6863728" y="978122"/>
          <a:ext cx="2859275" cy="11437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82677" rIns="41339" bIns="8267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Weekly</a:t>
          </a:r>
        </a:p>
      </dsp:txBody>
      <dsp:txXfrm>
        <a:off x="7435583" y="978122"/>
        <a:ext cx="1715565" cy="1143710"/>
      </dsp:txXfrm>
    </dsp:sp>
    <dsp:sp modelId="{EEC910BF-B039-4A6E-AF55-44EA091E78BD}">
      <dsp:nvSpPr>
        <dsp:cNvPr id="0" name=""/>
        <dsp:cNvSpPr/>
      </dsp:nvSpPr>
      <dsp:spPr>
        <a:xfrm>
          <a:off x="9151148" y="978122"/>
          <a:ext cx="2859275" cy="11437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82677" rIns="41339" bIns="82677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Daily</a:t>
          </a:r>
        </a:p>
      </dsp:txBody>
      <dsp:txXfrm>
        <a:off x="9723003" y="978122"/>
        <a:ext cx="1715565" cy="11437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BA821-CA4E-43F5-8EC5-FD57C833481A}">
      <dsp:nvSpPr>
        <dsp:cNvPr id="0" name=""/>
        <dsp:cNvSpPr/>
      </dsp:nvSpPr>
      <dsp:spPr>
        <a:xfrm>
          <a:off x="1466" y="0"/>
          <a:ext cx="2859275" cy="600365"/>
        </a:xfrm>
        <a:prstGeom prst="homePlate">
          <a:avLst/>
        </a:prstGeom>
        <a:solidFill>
          <a:schemeClr val="accent4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40005" bIns="8001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16%</a:t>
          </a:r>
        </a:p>
      </dsp:txBody>
      <dsp:txXfrm>
        <a:off x="1466" y="0"/>
        <a:ext cx="2709184" cy="600365"/>
      </dsp:txXfrm>
    </dsp:sp>
    <dsp:sp modelId="{3A0DA33C-DFAA-4004-8BA1-575E0DB9B8C7}">
      <dsp:nvSpPr>
        <dsp:cNvPr id="0" name=""/>
        <dsp:cNvSpPr/>
      </dsp:nvSpPr>
      <dsp:spPr>
        <a:xfrm>
          <a:off x="2288886" y="0"/>
          <a:ext cx="2859275" cy="600365"/>
        </a:xfrm>
        <a:prstGeom prst="chevron">
          <a:avLst/>
        </a:prstGeom>
        <a:solidFill>
          <a:schemeClr val="accent4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80010" rIns="40005" bIns="8001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35%</a:t>
          </a:r>
        </a:p>
      </dsp:txBody>
      <dsp:txXfrm>
        <a:off x="2589069" y="0"/>
        <a:ext cx="2258910" cy="600365"/>
      </dsp:txXfrm>
    </dsp:sp>
    <dsp:sp modelId="{4B607D7A-8085-40B7-B108-7575B1BC707B}">
      <dsp:nvSpPr>
        <dsp:cNvPr id="0" name=""/>
        <dsp:cNvSpPr/>
      </dsp:nvSpPr>
      <dsp:spPr>
        <a:xfrm>
          <a:off x="4576307" y="0"/>
          <a:ext cx="2859275" cy="600365"/>
        </a:xfrm>
        <a:prstGeom prst="chevron">
          <a:avLst/>
        </a:prstGeom>
        <a:solidFill>
          <a:schemeClr val="accent4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80010" rIns="40005" bIns="8001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38%</a:t>
          </a:r>
        </a:p>
      </dsp:txBody>
      <dsp:txXfrm>
        <a:off x="4876490" y="0"/>
        <a:ext cx="2258910" cy="600365"/>
      </dsp:txXfrm>
    </dsp:sp>
    <dsp:sp modelId="{A13652A4-1979-42A3-B53D-D09AC5DB4426}">
      <dsp:nvSpPr>
        <dsp:cNvPr id="0" name=""/>
        <dsp:cNvSpPr/>
      </dsp:nvSpPr>
      <dsp:spPr>
        <a:xfrm>
          <a:off x="6863728" y="0"/>
          <a:ext cx="2859275" cy="600365"/>
        </a:xfrm>
        <a:prstGeom prst="chevron">
          <a:avLst/>
        </a:prstGeom>
        <a:solidFill>
          <a:schemeClr val="accent4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80010" rIns="40005" bIns="8001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20%</a:t>
          </a:r>
        </a:p>
      </dsp:txBody>
      <dsp:txXfrm>
        <a:off x="7163911" y="0"/>
        <a:ext cx="2258910" cy="600365"/>
      </dsp:txXfrm>
    </dsp:sp>
    <dsp:sp modelId="{EEC910BF-B039-4A6E-AF55-44EA091E78BD}">
      <dsp:nvSpPr>
        <dsp:cNvPr id="0" name=""/>
        <dsp:cNvSpPr/>
      </dsp:nvSpPr>
      <dsp:spPr>
        <a:xfrm>
          <a:off x="9151148" y="0"/>
          <a:ext cx="2859275" cy="600365"/>
        </a:xfrm>
        <a:prstGeom prst="chevron">
          <a:avLst/>
        </a:prstGeom>
        <a:solidFill>
          <a:schemeClr val="accent4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80010" rIns="40005" bIns="8001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7%</a:t>
          </a:r>
        </a:p>
      </dsp:txBody>
      <dsp:txXfrm>
        <a:off x="9451331" y="0"/>
        <a:ext cx="2258910" cy="6003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BA821-CA4E-43F5-8EC5-FD57C833481A}">
      <dsp:nvSpPr>
        <dsp:cNvPr id="0" name=""/>
        <dsp:cNvSpPr/>
      </dsp:nvSpPr>
      <dsp:spPr>
        <a:xfrm>
          <a:off x="1466" y="0"/>
          <a:ext cx="2859275" cy="600365"/>
        </a:xfrm>
        <a:prstGeom prst="homePlate">
          <a:avLst/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46673" bIns="9334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11%</a:t>
          </a:r>
        </a:p>
      </dsp:txBody>
      <dsp:txXfrm>
        <a:off x="1466" y="0"/>
        <a:ext cx="2709184" cy="600365"/>
      </dsp:txXfrm>
    </dsp:sp>
    <dsp:sp modelId="{3A0DA33C-DFAA-4004-8BA1-575E0DB9B8C7}">
      <dsp:nvSpPr>
        <dsp:cNvPr id="0" name=""/>
        <dsp:cNvSpPr/>
      </dsp:nvSpPr>
      <dsp:spPr>
        <a:xfrm>
          <a:off x="2288886" y="0"/>
          <a:ext cx="2859275" cy="600365"/>
        </a:xfrm>
        <a:prstGeom prst="chevron">
          <a:avLst/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018" tIns="93345" rIns="46673" bIns="9334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5%</a:t>
          </a:r>
        </a:p>
      </dsp:txBody>
      <dsp:txXfrm>
        <a:off x="2589069" y="0"/>
        <a:ext cx="2258910" cy="600365"/>
      </dsp:txXfrm>
    </dsp:sp>
    <dsp:sp modelId="{4B607D7A-8085-40B7-B108-7575B1BC707B}">
      <dsp:nvSpPr>
        <dsp:cNvPr id="0" name=""/>
        <dsp:cNvSpPr/>
      </dsp:nvSpPr>
      <dsp:spPr>
        <a:xfrm>
          <a:off x="4576307" y="0"/>
          <a:ext cx="2859275" cy="600365"/>
        </a:xfrm>
        <a:prstGeom prst="chevron">
          <a:avLst/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80010" rIns="40005" bIns="8001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28%</a:t>
          </a:r>
        </a:p>
      </dsp:txBody>
      <dsp:txXfrm>
        <a:off x="4876490" y="0"/>
        <a:ext cx="2258910" cy="600365"/>
      </dsp:txXfrm>
    </dsp:sp>
    <dsp:sp modelId="{A13652A4-1979-42A3-B53D-D09AC5DB4426}">
      <dsp:nvSpPr>
        <dsp:cNvPr id="0" name=""/>
        <dsp:cNvSpPr/>
      </dsp:nvSpPr>
      <dsp:spPr>
        <a:xfrm>
          <a:off x="6863728" y="0"/>
          <a:ext cx="2859275" cy="600365"/>
        </a:xfrm>
        <a:prstGeom prst="chevron">
          <a:avLst/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80010" rIns="40005" bIns="8001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44%</a:t>
          </a:r>
        </a:p>
      </dsp:txBody>
      <dsp:txXfrm>
        <a:off x="7163911" y="0"/>
        <a:ext cx="2258910" cy="600365"/>
      </dsp:txXfrm>
    </dsp:sp>
    <dsp:sp modelId="{EEC910BF-B039-4A6E-AF55-44EA091E78BD}">
      <dsp:nvSpPr>
        <dsp:cNvPr id="0" name=""/>
        <dsp:cNvSpPr/>
      </dsp:nvSpPr>
      <dsp:spPr>
        <a:xfrm>
          <a:off x="9151148" y="0"/>
          <a:ext cx="2859275" cy="600365"/>
        </a:xfrm>
        <a:prstGeom prst="chevron">
          <a:avLst/>
        </a:prstGeom>
        <a:solidFill>
          <a:srgbClr val="0070C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80010" rIns="40005" bIns="8001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20%</a:t>
          </a:r>
        </a:p>
      </dsp:txBody>
      <dsp:txXfrm>
        <a:off x="9451331" y="0"/>
        <a:ext cx="2258910" cy="600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0.64793</cdr:x>
      <cdr:y>0.33186</cdr:y>
    </cdr:from>
    <cdr:to>
      <cdr:x>0.67464</cdr:x>
      <cdr:y>0.46322</cdr:y>
    </cdr:to>
    <cdr:sp macro="" textlink="">
      <cdr:nvSpPr>
        <cdr:cNvPr id="2" name="Left Arrow 1"/>
        <cdr:cNvSpPr/>
      </cdr:nvSpPr>
      <cdr:spPr>
        <a:xfrm xmlns:a="http://schemas.openxmlformats.org/drawingml/2006/main" rot="14435079">
          <a:off x="6650727" y="2232994"/>
          <a:ext cx="784804" cy="284447"/>
        </a:xfrm>
        <a:prstGeom xmlns:a="http://schemas.openxmlformats.org/drawingml/2006/main" prst="leftArrow">
          <a:avLst/>
        </a:prstGeom>
        <a:solidFill xmlns:a="http://schemas.openxmlformats.org/drawingml/2006/main">
          <a:schemeClr val="accent4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0.00766</cdr:x>
      <cdr:y>0</cdr:y>
    </cdr:from>
    <cdr:to>
      <cdr:x>0.45558</cdr:x>
      <cdr:y>0.16704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EFF04BA9-1FC6-BE79-39F9-10009F67F1D6}"/>
            </a:ext>
          </a:extLst>
        </cdr:cNvPr>
        <cdr:cNvSpPr txBox="1"/>
      </cdr:nvSpPr>
      <cdr:spPr>
        <a:xfrm xmlns:a="http://schemas.openxmlformats.org/drawingml/2006/main">
          <a:off x="83438" y="-2810256"/>
          <a:ext cx="4880254" cy="568650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500" b="1" dirty="0">
              <a:latin typeface="+mj-lt"/>
            </a:rPr>
            <a:t>Chatted with AI Romantic Partner</a:t>
          </a:r>
        </a:p>
      </cdr:txBody>
    </cdr:sp>
  </cdr:relSizeAnchor>
  <cdr:relSizeAnchor xmlns:cdr="http://schemas.openxmlformats.org/drawingml/2006/chartDrawing">
    <cdr:from>
      <cdr:x>0.63412</cdr:x>
      <cdr:y>0</cdr:y>
    </cdr:from>
    <cdr:to>
      <cdr:x>0.9619</cdr:x>
      <cdr:y>0.16704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09A06463-EED2-3394-A7AA-773B08FCC591}"/>
            </a:ext>
          </a:extLst>
        </cdr:cNvPr>
        <cdr:cNvSpPr txBox="1"/>
      </cdr:nvSpPr>
      <cdr:spPr>
        <a:xfrm xmlns:a="http://schemas.openxmlformats.org/drawingml/2006/main">
          <a:off x="7277619" y="0"/>
          <a:ext cx="3761868" cy="671486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500" b="1" dirty="0">
              <a:latin typeface="+mj-lt"/>
            </a:rPr>
            <a:t>Chatted with AI Friend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66340-7D72-4169-9882-1D987752518D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Copyright Brian Willoughby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CEDB0-08ED-4F55-BE4B-2DF42F139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3974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76D23-27DA-45DE-8F61-0F27A3C3A46A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Copyright Brian Willoughby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D58B9-40FD-4E24-9B0A-582390614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9185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D58B9-40FD-4E24-9B0A-58239061488C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Brian Willoughby 2016</a:t>
            </a:r>
          </a:p>
        </p:txBody>
      </p:sp>
    </p:spTree>
    <p:extLst>
      <p:ext uri="{BB962C8B-B14F-4D97-AF65-F5344CB8AC3E}">
        <p14:creationId xmlns:p14="http://schemas.microsoft.com/office/powerpoint/2010/main" val="1309735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71B70-C83C-4C99-8BA7-F82D7DF4A6EC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61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87B-92C6-4ECC-9C50-3B59FA90D89C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68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5478F-DD2B-4AA2-84A6-23A00F32C7CB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4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F6E1-6D21-497E-8B72-59BED9E805BA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213226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97D77-B5D5-412E-8BD3-CE8F9EF12ACE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79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4F9A9-2E91-4603-A20F-3974DCD9560D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7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D98-D43E-4C4B-84DC-F1D7CB9C140B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3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5E08-19A4-4C1E-B751-4AB9214B7506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8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DDDE3-CFD5-44C7-90E8-462C30FCE172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98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BC18-0540-439E-87A3-E7DE495C9FF5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13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5616-D099-4020-ABA9-A3FE688708EC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35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8B2D-58C1-4FF5-A62C-776A1970B5B0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25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696B-043A-4EBC-9CEE-F9C03BDCFB4A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21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D7B0-7D8F-4549-A483-13A98CE3DB30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18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744F8-A196-4784-B110-547134C345CC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19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D9114-8879-43F7-BECD-04C5A4BD08BA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54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5AAC0-E7F3-4F2F-A4E8-226721D03AFC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05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34BF6E1-6D21-497E-8B72-59BED9E805BA}" type="datetime1">
              <a:rPr lang="en-US" smtClean="0"/>
              <a:t>5/7/2025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5150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4322390-8B58-46BE-88EB-D9FD30C0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40000"/>
          </a:blip>
          <a:srcRect l="909" t="9091" r="1828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6100">
                <a:solidFill>
                  <a:schemeClr val="tx1"/>
                </a:solidFill>
              </a:rPr>
              <a:t>Understanding the Myths and Realities of Teen Pornography 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1462" y="4970420"/>
            <a:ext cx="8825658" cy="19993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Brian J. Willoughby, Ph.D.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Professor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School of Family Life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Brigham Young University</a:t>
            </a:r>
          </a:p>
          <a:p>
            <a:pPr>
              <a:lnSpc>
                <a:spcPct val="90000"/>
              </a:lnSpc>
            </a:pPr>
            <a:endParaRPr lang="en-US" sz="7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2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87274"/>
              </p:ext>
            </p:extLst>
          </p:nvPr>
        </p:nvGraphicFramePr>
        <p:xfrm>
          <a:off x="69272" y="2162461"/>
          <a:ext cx="12011891" cy="3099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2399612"/>
              </p:ext>
            </p:extLst>
          </p:nvPr>
        </p:nvGraphicFramePr>
        <p:xfrm>
          <a:off x="69272" y="1259799"/>
          <a:ext cx="12011891" cy="600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863307"/>
              </p:ext>
            </p:extLst>
          </p:nvPr>
        </p:nvGraphicFramePr>
        <p:xfrm>
          <a:off x="69272" y="5734622"/>
          <a:ext cx="12011891" cy="600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757056" y="403504"/>
            <a:ext cx="44413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Religious Males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57056" y="4944521"/>
            <a:ext cx="44413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Non-Religious Males</a:t>
            </a:r>
          </a:p>
        </p:txBody>
      </p:sp>
    </p:spTree>
    <p:extLst>
      <p:ext uri="{BB962C8B-B14F-4D97-AF65-F5344CB8AC3E}">
        <p14:creationId xmlns:p14="http://schemas.microsoft.com/office/powerpoint/2010/main" val="392128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3BA821-CA4E-43F5-8EC5-FD57C83348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563BA821-CA4E-43F5-8EC5-FD57C83348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A0DA33C-DFAA-4004-8BA1-575E0DB9B8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3A0DA33C-DFAA-4004-8BA1-575E0DB9B8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B607D7A-8085-40B7-B108-7575B1BC70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4B607D7A-8085-40B7-B108-7575B1BC70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3652A4-1979-42A3-B53D-D09AC5DB4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A13652A4-1979-42A3-B53D-D09AC5DB44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C910BF-B039-4A6E-AF55-44EA091E78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EEC910BF-B039-4A6E-AF55-44EA091E78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63BA821-CA4E-43F5-8EC5-FD57C83348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dgm id="{563BA821-CA4E-43F5-8EC5-FD57C83348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3BA821-CA4E-43F5-8EC5-FD57C83348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563BA821-CA4E-43F5-8EC5-FD57C83348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A0DA33C-DFAA-4004-8BA1-575E0DB9B8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">
                                            <p:graphicEl>
                                              <a:dgm id="{3A0DA33C-DFAA-4004-8BA1-575E0DB9B8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A0DA33C-DFAA-4004-8BA1-575E0DB9B8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3A0DA33C-DFAA-4004-8BA1-575E0DB9B8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B607D7A-8085-40B7-B108-7575B1BC70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dgm id="{4B607D7A-8085-40B7-B108-7575B1BC70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B607D7A-8085-40B7-B108-7575B1BC70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4B607D7A-8085-40B7-B108-7575B1BC70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3652A4-1979-42A3-B53D-D09AC5DB4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dgm id="{A13652A4-1979-42A3-B53D-D09AC5DB44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13652A4-1979-42A3-B53D-D09AC5DB4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A13652A4-1979-42A3-B53D-D09AC5DB44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EC910BF-B039-4A6E-AF55-44EA091E78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">
                                            <p:graphicEl>
                                              <a:dgm id="{EEC910BF-B039-4A6E-AF55-44EA091E78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EC910BF-B039-4A6E-AF55-44EA091E78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EEC910BF-B039-4A6E-AF55-44EA091E78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Graphic spid="6" grpId="0" uiExpand="1">
        <p:bldSub>
          <a:bldDgm bld="one"/>
        </p:bldSub>
      </p:bldGraphic>
      <p:bldGraphic spid="7" grpId="0" uiExpand="1">
        <p:bldSub>
          <a:bldDgm bld="one"/>
        </p:bldSub>
      </p:bldGraphic>
      <p:bldP spid="2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508" y="209989"/>
            <a:ext cx="9936411" cy="1297494"/>
          </a:xfrm>
        </p:spPr>
        <p:txBody>
          <a:bodyPr>
            <a:normAutofit/>
          </a:bodyPr>
          <a:lstStyle/>
          <a:p>
            <a:r>
              <a:rPr lang="en-US" sz="3000"/>
              <a:t>What are the numbers telling us about religious individuals?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02" y="1507483"/>
            <a:ext cx="10131425" cy="4218822"/>
          </a:xfrm>
        </p:spPr>
        <p:txBody>
          <a:bodyPr>
            <a:noAutofit/>
          </a:bodyPr>
          <a:lstStyle/>
          <a:p>
            <a:r>
              <a:rPr lang="en-US" b="1" u="sng"/>
              <a:t>Religious men:</a:t>
            </a:r>
          </a:p>
          <a:p>
            <a:pPr lvl="1"/>
            <a:r>
              <a:rPr lang="en-US" sz="1800"/>
              <a:t>Similar trends in overall teenage use and overall use by year with non-religious men</a:t>
            </a:r>
          </a:p>
          <a:p>
            <a:pPr lvl="1"/>
            <a:r>
              <a:rPr lang="en-US" sz="1800"/>
              <a:t>Frequency rates are generally lower </a:t>
            </a:r>
          </a:p>
          <a:p>
            <a:pPr lvl="2"/>
            <a:r>
              <a:rPr lang="en-US" sz="1800"/>
              <a:t>Monthly/Yearly vs. Weekly/Daily</a:t>
            </a:r>
          </a:p>
          <a:p>
            <a:pPr lvl="1"/>
            <a:r>
              <a:rPr lang="en-US" sz="1800"/>
              <a:t>Pornography use is normal among most religious men</a:t>
            </a:r>
          </a:p>
          <a:p>
            <a:pPr lvl="2"/>
            <a:r>
              <a:rPr lang="en-US"/>
              <a:t>Normal vs. healthy</a:t>
            </a:r>
          </a:p>
          <a:p>
            <a:pPr marL="457200" lvl="1" indent="0">
              <a:buNone/>
            </a:pPr>
            <a:endParaRPr lang="en-US"/>
          </a:p>
          <a:p>
            <a:r>
              <a:rPr lang="en-US" b="1" u="sng"/>
              <a:t>Religious women:</a:t>
            </a:r>
          </a:p>
          <a:p>
            <a:pPr lvl="1"/>
            <a:r>
              <a:rPr lang="en-US" sz="1800"/>
              <a:t>Most unique group</a:t>
            </a:r>
          </a:p>
          <a:p>
            <a:pPr lvl="1"/>
            <a:r>
              <a:rPr lang="en-US" sz="1800"/>
              <a:t>Likely engaging in proactive efforts to avoid use</a:t>
            </a:r>
            <a:endParaRPr lang="en-US"/>
          </a:p>
          <a:p>
            <a:endParaRPr lang="en-US" sz="2000" b="1"/>
          </a:p>
          <a:p>
            <a:r>
              <a:rPr lang="en-US" sz="2000" i="1"/>
              <a:t>Both groups report high levels of anxiety and uncomfortableness talking about this issue</a:t>
            </a:r>
          </a:p>
          <a:p>
            <a:endParaRPr lang="en-US" sz="2000" b="1"/>
          </a:p>
          <a:p>
            <a:r>
              <a:rPr lang="en-US" sz="2000" b="1"/>
              <a:t>What happens when these two groups try to date?</a:t>
            </a:r>
            <a:endParaRPr lang="en-US" sz="2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CB035D-0DD1-A0DF-659D-D5C846E3C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9662" y="2727649"/>
            <a:ext cx="3932336" cy="262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4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936A0F3-12D5-1973-CBFE-1A954B23AD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4295" y="643467"/>
            <a:ext cx="740341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15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238" y="1816006"/>
            <a:ext cx="10177060" cy="1184889"/>
          </a:xfrm>
        </p:spPr>
        <p:txBody>
          <a:bodyPr/>
          <a:lstStyle/>
          <a:p>
            <a:pPr algn="ctr"/>
            <a:r>
              <a:rPr lang="en-US" dirty="0"/>
              <a:t>Is Pornography Use Having any Effect on Youth?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29238" y="3614326"/>
            <a:ext cx="10177060" cy="11848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Yes, but in a complicated way</a:t>
            </a:r>
          </a:p>
        </p:txBody>
      </p:sp>
    </p:spTree>
    <p:extLst>
      <p:ext uri="{BB962C8B-B14F-4D97-AF65-F5344CB8AC3E}">
        <p14:creationId xmlns:p14="http://schemas.microsoft.com/office/powerpoint/2010/main" val="193545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7">
            <a:extLst>
              <a:ext uri="{FF2B5EF4-FFF2-40B4-BE49-F238E27FC236}">
                <a16:creationId xmlns:a16="http://schemas.microsoft.com/office/drawing/2014/main" id="{70B343FF-2E23-43A4-A06E-58C732FF5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>
            <a:normAutofit/>
          </a:bodyPr>
          <a:lstStyle/>
          <a:p>
            <a:r>
              <a:rPr lang="en-US" dirty="0"/>
              <a:t>Pornography Effects (part 1)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471E06-C9EC-4B3D-9080-2D75FF3AFB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924298"/>
            <a:ext cx="12192417" cy="293370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6AF66A71-3CC4-4EE2-A759-0F0ACE6C43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1695" cy="2802467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931" y="2548281"/>
            <a:ext cx="7153602" cy="365868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500" b="1" i="1" u="sng">
                <a:solidFill>
                  <a:schemeClr val="bg1"/>
                </a:solidFill>
              </a:rPr>
              <a:t>No use or sporadic use (common): </a:t>
            </a:r>
          </a:p>
          <a:p>
            <a:pPr lvl="1">
              <a:lnSpc>
                <a:spcPct val="90000"/>
              </a:lnSpc>
            </a:pPr>
            <a:r>
              <a:rPr lang="en-US" sz="1500">
                <a:solidFill>
                  <a:schemeClr val="bg1"/>
                </a:solidFill>
              </a:rPr>
              <a:t>Little evidence of effects</a:t>
            </a:r>
          </a:p>
          <a:p>
            <a:pPr>
              <a:lnSpc>
                <a:spcPct val="90000"/>
              </a:lnSpc>
            </a:pPr>
            <a:endParaRPr lang="en-US" sz="15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n-US" sz="15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500" b="1" i="1" u="sng">
                <a:solidFill>
                  <a:schemeClr val="bg1"/>
                </a:solidFill>
              </a:rPr>
              <a:t>Occasional use (common):</a:t>
            </a:r>
          </a:p>
          <a:p>
            <a:pPr lvl="1">
              <a:lnSpc>
                <a:spcPct val="90000"/>
              </a:lnSpc>
            </a:pPr>
            <a:r>
              <a:rPr lang="en-US" sz="1500">
                <a:solidFill>
                  <a:schemeClr val="bg1"/>
                </a:solidFill>
              </a:rPr>
              <a:t>Shifting views and expectations of intimacy (scripts)</a:t>
            </a:r>
          </a:p>
          <a:p>
            <a:pPr lvl="1">
              <a:lnSpc>
                <a:spcPct val="90000"/>
              </a:lnSpc>
            </a:pPr>
            <a:r>
              <a:rPr lang="en-US" sz="1500">
                <a:solidFill>
                  <a:schemeClr val="bg1"/>
                </a:solidFill>
              </a:rPr>
              <a:t>Increased possibility of conflict/struggles in intimate behavior</a:t>
            </a:r>
          </a:p>
          <a:p>
            <a:pPr lvl="2">
              <a:lnSpc>
                <a:spcPct val="90000"/>
              </a:lnSpc>
            </a:pPr>
            <a:r>
              <a:rPr lang="en-US" sz="1500">
                <a:solidFill>
                  <a:schemeClr val="bg1"/>
                </a:solidFill>
              </a:rPr>
              <a:t>Lower relationships satisfaction</a:t>
            </a:r>
          </a:p>
          <a:p>
            <a:pPr lvl="2">
              <a:lnSpc>
                <a:spcPct val="90000"/>
              </a:lnSpc>
            </a:pPr>
            <a:r>
              <a:rPr lang="en-US" sz="1500">
                <a:solidFill>
                  <a:schemeClr val="bg1"/>
                </a:solidFill>
              </a:rPr>
              <a:t>Lower sexual satisfaction</a:t>
            </a:r>
          </a:p>
          <a:p>
            <a:pPr lvl="2">
              <a:lnSpc>
                <a:spcPct val="90000"/>
              </a:lnSpc>
            </a:pPr>
            <a:r>
              <a:rPr lang="en-US" sz="1500">
                <a:solidFill>
                  <a:schemeClr val="bg1"/>
                </a:solidFill>
              </a:rPr>
              <a:t>Especially true of male use</a:t>
            </a:r>
          </a:p>
          <a:p>
            <a:pPr>
              <a:lnSpc>
                <a:spcPct val="90000"/>
              </a:lnSpc>
            </a:pPr>
            <a:endParaRPr lang="en-US" sz="150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9872" y="3197148"/>
            <a:ext cx="3413671" cy="236428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2725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311401"/>
            <a:ext cx="9404723" cy="777566"/>
          </a:xfrm>
        </p:spPr>
        <p:txBody>
          <a:bodyPr/>
          <a:lstStyle/>
          <a:p>
            <a:r>
              <a:rPr lang="en-US" dirty="0"/>
              <a:t>Males: In Committed Relationships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66263276"/>
              </p:ext>
            </p:extLst>
          </p:nvPr>
        </p:nvGraphicFramePr>
        <p:xfrm>
          <a:off x="646111" y="1289704"/>
          <a:ext cx="10576071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289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DDF8DA-1533-5EF6-AAAC-F73E72999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835" y="149208"/>
            <a:ext cx="6524329" cy="60757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78F339-D1B9-F6D2-3A34-6DCE50151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640" y="6243734"/>
            <a:ext cx="5260018" cy="61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55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68C70B-0C0B-B13F-C002-A9420EB24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299171"/>
            <a:ext cx="5658141" cy="5588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B24FFE-74A1-E440-9BB5-531179BC1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98" y="161790"/>
            <a:ext cx="9432462" cy="596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82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34DB6EB-281D-1A0F-AB98-AFF8F6C835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45178"/>
            <a:ext cx="6301620" cy="62010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8BE391-3272-A019-EED1-6635BED7B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637" y="1595517"/>
            <a:ext cx="5770363" cy="442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9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Costs of Pornography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81" y="1671782"/>
            <a:ext cx="7037599" cy="4655127"/>
          </a:xfrm>
        </p:spPr>
        <p:txBody>
          <a:bodyPr>
            <a:normAutofit/>
          </a:bodyPr>
          <a:lstStyle/>
          <a:p>
            <a:r>
              <a:rPr lang="en-US" dirty="0"/>
              <a:t>What are the relational costs of occasional pornography?</a:t>
            </a:r>
          </a:p>
          <a:p>
            <a:pPr lvl="1"/>
            <a:r>
              <a:rPr lang="en-US" sz="2000" dirty="0"/>
              <a:t>Short-term</a:t>
            </a:r>
          </a:p>
          <a:p>
            <a:pPr lvl="2"/>
            <a:r>
              <a:rPr lang="en-US" sz="2000" dirty="0"/>
              <a:t>Shifting scripts (expectations about sex)</a:t>
            </a:r>
          </a:p>
          <a:p>
            <a:pPr lvl="2"/>
            <a:r>
              <a:rPr lang="en-US" sz="2000" dirty="0"/>
              <a:t>Triple NNN</a:t>
            </a:r>
          </a:p>
          <a:p>
            <a:pPr lvl="3"/>
            <a:r>
              <a:rPr lang="en-US" sz="2000" dirty="0"/>
              <a:t>Non-normative people</a:t>
            </a:r>
          </a:p>
          <a:p>
            <a:pPr lvl="3"/>
            <a:r>
              <a:rPr lang="en-US" sz="2000" dirty="0"/>
              <a:t>Non-normative behaviors</a:t>
            </a:r>
          </a:p>
          <a:p>
            <a:pPr lvl="3"/>
            <a:r>
              <a:rPr lang="en-US" sz="2000" dirty="0"/>
              <a:t>Non-normative context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Long-term</a:t>
            </a:r>
          </a:p>
          <a:p>
            <a:pPr lvl="2"/>
            <a:r>
              <a:rPr lang="en-US" sz="2000" dirty="0"/>
              <a:t>Marriage </a:t>
            </a:r>
            <a:r>
              <a:rPr lang="en-US" sz="2000" u="sng" dirty="0"/>
              <a:t>is</a:t>
            </a:r>
            <a:r>
              <a:rPr lang="en-US" sz="2000" dirty="0"/>
              <a:t> impacted by pornography use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255955" y="2743453"/>
            <a:ext cx="3569065" cy="123588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Sexual intimacy is about connecting with my partner physically, emotionally, spiritually (Sexual Wholeness)</a:t>
            </a:r>
          </a:p>
        </p:txBody>
      </p:sp>
      <p:sp>
        <p:nvSpPr>
          <p:cNvPr id="5" name="Rectangle 4"/>
          <p:cNvSpPr/>
          <p:nvPr/>
        </p:nvSpPr>
        <p:spPr>
          <a:xfrm>
            <a:off x="7363880" y="2374131"/>
            <a:ext cx="475488" cy="198574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Script</a:t>
            </a:r>
          </a:p>
        </p:txBody>
      </p:sp>
      <p:sp>
        <p:nvSpPr>
          <p:cNvPr id="6" name="Rectangle 5"/>
          <p:cNvSpPr/>
          <p:nvPr/>
        </p:nvSpPr>
        <p:spPr>
          <a:xfrm>
            <a:off x="8175486" y="4888627"/>
            <a:ext cx="3649534" cy="134207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Engaged, empathetic, and enthusiastic behaviors </a:t>
            </a:r>
          </a:p>
        </p:txBody>
      </p:sp>
      <p:sp>
        <p:nvSpPr>
          <p:cNvPr id="7" name="Rectangle 6"/>
          <p:cNvSpPr/>
          <p:nvPr/>
        </p:nvSpPr>
        <p:spPr>
          <a:xfrm>
            <a:off x="7363880" y="4566790"/>
            <a:ext cx="475488" cy="198574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Intimacy</a:t>
            </a:r>
          </a:p>
        </p:txBody>
      </p:sp>
      <p:sp>
        <p:nvSpPr>
          <p:cNvPr id="9" name="Rectangle 8"/>
          <p:cNvSpPr/>
          <p:nvPr/>
        </p:nvSpPr>
        <p:spPr>
          <a:xfrm>
            <a:off x="8166691" y="4875815"/>
            <a:ext cx="3658329" cy="135488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Frustrated, individualistic, and selfish behaviors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8255955" y="2743453"/>
            <a:ext cx="3569065" cy="1248697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Sexual Intimacy is about </a:t>
            </a:r>
            <a:r>
              <a:rPr lang="en-US" u="sng" dirty="0"/>
              <a:t>my</a:t>
            </a:r>
            <a:r>
              <a:rPr lang="en-US" dirty="0"/>
              <a:t> sexual needs with a sexually available and often submissive partner</a:t>
            </a:r>
          </a:p>
        </p:txBody>
      </p:sp>
      <p:sp>
        <p:nvSpPr>
          <p:cNvPr id="8" name="Down Arrow 7"/>
          <p:cNvSpPr/>
          <p:nvPr/>
        </p:nvSpPr>
        <p:spPr>
          <a:xfrm>
            <a:off x="9747315" y="4260915"/>
            <a:ext cx="546867" cy="518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8655377" y="4260914"/>
            <a:ext cx="546867" cy="518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0836757" y="4260914"/>
            <a:ext cx="546867" cy="518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5955" y="2223648"/>
            <a:ext cx="3569066" cy="300965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Pornography</a:t>
            </a:r>
          </a:p>
        </p:txBody>
      </p:sp>
    </p:spTree>
    <p:extLst>
      <p:ext uri="{BB962C8B-B14F-4D97-AF65-F5344CB8AC3E}">
        <p14:creationId xmlns:p14="http://schemas.microsoft.com/office/powerpoint/2010/main" val="205704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8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763520"/>
            <a:ext cx="8946541" cy="348487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/>
              <a:t>Understand the actual rate of pornography</a:t>
            </a:r>
          </a:p>
          <a:p>
            <a:pPr marL="0" indent="0">
              <a:lnSpc>
                <a:spcPct val="90000"/>
              </a:lnSpc>
              <a:buNone/>
            </a:pPr>
            <a:endParaRPr lang="en-US" sz="1700"/>
          </a:p>
          <a:p>
            <a:pPr>
              <a:lnSpc>
                <a:spcPct val="90000"/>
              </a:lnSpc>
            </a:pPr>
            <a:r>
              <a:rPr lang="en-US" sz="1700"/>
              <a:t>Understand the likely effects of pornography</a:t>
            </a:r>
          </a:p>
          <a:p>
            <a:pPr>
              <a:lnSpc>
                <a:spcPct val="90000"/>
              </a:lnSpc>
            </a:pPr>
            <a:endParaRPr lang="en-US" sz="1700"/>
          </a:p>
          <a:p>
            <a:pPr>
              <a:lnSpc>
                <a:spcPct val="90000"/>
              </a:lnSpc>
            </a:pPr>
            <a:r>
              <a:rPr lang="en-US" sz="1700"/>
              <a:t>Understand how pornography influences future relationship patterns</a:t>
            </a:r>
          </a:p>
          <a:p>
            <a:pPr>
              <a:lnSpc>
                <a:spcPct val="90000"/>
              </a:lnSpc>
            </a:pPr>
            <a:endParaRPr lang="en-US" sz="1700"/>
          </a:p>
          <a:p>
            <a:pPr>
              <a:lnSpc>
                <a:spcPct val="90000"/>
              </a:lnSpc>
            </a:pPr>
            <a:r>
              <a:rPr lang="en-US" sz="1700"/>
              <a:t>Understand the unique effects on religious youth</a:t>
            </a:r>
          </a:p>
          <a:p>
            <a:pPr>
              <a:lnSpc>
                <a:spcPct val="90000"/>
              </a:lnSpc>
            </a:pPr>
            <a:endParaRPr lang="en-US" sz="1700"/>
          </a:p>
          <a:p>
            <a:pPr>
              <a:lnSpc>
                <a:spcPct val="90000"/>
              </a:lnSpc>
            </a:pPr>
            <a:r>
              <a:rPr lang="en-US" sz="1700"/>
              <a:t>Understand upcoming developments impacting youth and sexualized media</a:t>
            </a:r>
          </a:p>
          <a:p>
            <a:pPr>
              <a:lnSpc>
                <a:spcPct val="90000"/>
              </a:lnSpc>
            </a:pPr>
            <a:endParaRPr lang="en-US" sz="1700"/>
          </a:p>
        </p:txBody>
      </p:sp>
    </p:spTree>
    <p:extLst>
      <p:ext uri="{BB962C8B-B14F-4D97-AF65-F5344CB8AC3E}">
        <p14:creationId xmlns:p14="http://schemas.microsoft.com/office/powerpoint/2010/main" val="3885364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>
            <a:extLst>
              <a:ext uri="{FF2B5EF4-FFF2-40B4-BE49-F238E27FC236}">
                <a16:creationId xmlns:a16="http://schemas.microsoft.com/office/drawing/2014/main" id="{70B343FF-2E23-43A4-A06E-58C732FF5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>
            <a:normAutofit/>
          </a:bodyPr>
          <a:lstStyle/>
          <a:p>
            <a:r>
              <a:rPr lang="en-US" dirty="0"/>
              <a:t>Pornography Effects (part 2)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471E06-C9EC-4B3D-9080-2D75FF3AFB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924298"/>
            <a:ext cx="12192417" cy="293370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6AF66A71-3CC4-4EE2-A759-0F0ACE6C43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1695" cy="2802467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931" y="2548281"/>
            <a:ext cx="7153602" cy="3658689"/>
          </a:xfrm>
        </p:spPr>
        <p:txBody>
          <a:bodyPr numCol="1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500" b="1" i="1" u="sng" dirty="0">
                <a:solidFill>
                  <a:schemeClr val="bg1"/>
                </a:solidFill>
              </a:rPr>
              <a:t>Compulsive and addictive behavior (rare but elevated in clinical populations):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Lower mental health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Shifts in brain chemistry 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Links to risky sexual behaviors</a:t>
            </a:r>
          </a:p>
          <a:p>
            <a:pPr marL="0" indent="0">
              <a:lnSpc>
                <a:spcPct val="90000"/>
              </a:lnSpc>
              <a:buNone/>
            </a:pPr>
            <a:endParaRPr lang="en-US" sz="1500" dirty="0">
              <a:solidFill>
                <a:schemeClr val="bg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500" dirty="0">
              <a:solidFill>
                <a:schemeClr val="bg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500" b="1" i="1" u="sng" dirty="0">
                <a:solidFill>
                  <a:schemeClr val="bg1"/>
                </a:solidFill>
              </a:rPr>
              <a:t>Little to no research evidence that pornography: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Increases the likelihood of sex offending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bg1"/>
                </a:solidFill>
              </a:rPr>
              <a:t>Increase in arousal problems (ED)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9872" y="2956927"/>
            <a:ext cx="3413671" cy="284472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28796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89AEBF-82E3-2977-D69B-30BC180D5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278" y="389612"/>
            <a:ext cx="5605421" cy="56551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F21EDC-5B84-CFC8-21E4-5F4E35BE7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962" y="6245215"/>
            <a:ext cx="5353325" cy="38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41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77318"/>
          </a:xfrm>
        </p:spPr>
        <p:txBody>
          <a:bodyPr/>
          <a:lstStyle/>
          <a:p>
            <a:r>
              <a:rPr lang="en-US" sz="3500" dirty="0"/>
              <a:t>Depression by Pornography Use </a:t>
            </a:r>
            <a:br>
              <a:rPr lang="en-US" sz="3500" dirty="0"/>
            </a:br>
            <a:r>
              <a:rPr lang="en-US" sz="3500" dirty="0"/>
              <a:t>(Young Adult Females)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60557"/>
              </p:ext>
            </p:extLst>
          </p:nvPr>
        </p:nvGraphicFramePr>
        <p:xfrm>
          <a:off x="310696" y="1634836"/>
          <a:ext cx="5730875" cy="4576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5"/>
          <p:cNvGraphicFramePr>
            <a:graphicFrameLocks/>
          </p:cNvGraphicFramePr>
          <p:nvPr/>
        </p:nvGraphicFramePr>
        <p:xfrm>
          <a:off x="6041571" y="1773382"/>
          <a:ext cx="5730875" cy="4438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785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5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Issue of Age of Exposure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627" y="1343111"/>
            <a:ext cx="7701700" cy="533238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74842C0F-72A6-A330-73A8-E2A89887DC3F}"/>
              </a:ext>
            </a:extLst>
          </p:cNvPr>
          <p:cNvSpPr/>
          <p:nvPr/>
        </p:nvSpPr>
        <p:spPr>
          <a:xfrm>
            <a:off x="3779520" y="2199988"/>
            <a:ext cx="2194560" cy="10321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19CF266-E77C-A74A-3938-C13AF9018398}"/>
              </a:ext>
            </a:extLst>
          </p:cNvPr>
          <p:cNvSpPr/>
          <p:nvPr/>
        </p:nvSpPr>
        <p:spPr>
          <a:xfrm>
            <a:off x="6931817" y="2199988"/>
            <a:ext cx="2808764" cy="1032192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881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B154B-4FF1-D8F8-39CB-D5A5DD84C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F66E8-BAD6-C56A-1310-580B67FA6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Issue of Age of Exposure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FA9EE1-8B7C-D986-7106-182672ED6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627" y="1343111"/>
            <a:ext cx="7701700" cy="533238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5F58FE4-618A-CFE5-754B-7FCD56D9A22A}"/>
              </a:ext>
            </a:extLst>
          </p:cNvPr>
          <p:cNvSpPr/>
          <p:nvPr/>
        </p:nvSpPr>
        <p:spPr>
          <a:xfrm>
            <a:off x="3779520" y="2984445"/>
            <a:ext cx="2194560" cy="3936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51F0D90-D628-5173-E50E-C1B087CB1CB1}"/>
              </a:ext>
            </a:extLst>
          </p:cNvPr>
          <p:cNvSpPr/>
          <p:nvPr/>
        </p:nvSpPr>
        <p:spPr>
          <a:xfrm>
            <a:off x="7099032" y="2984445"/>
            <a:ext cx="1206343" cy="517837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208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E76F2-C808-F89E-2B1F-60D72F608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796AB-5949-EA6A-B84E-7F8D54BC9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Issue of Age of Exposure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3FD99E-9060-F96A-A2FA-21CB6F0A9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627" y="1343111"/>
            <a:ext cx="7701700" cy="533238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AA279A1-F0F6-A5B7-FEE3-5ED52176D4CF}"/>
              </a:ext>
            </a:extLst>
          </p:cNvPr>
          <p:cNvSpPr/>
          <p:nvPr/>
        </p:nvSpPr>
        <p:spPr>
          <a:xfrm>
            <a:off x="3779520" y="3472355"/>
            <a:ext cx="2194560" cy="4303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FDFB504-D3CE-079F-5EAB-D2E6E97A2EEA}"/>
              </a:ext>
            </a:extLst>
          </p:cNvPr>
          <p:cNvSpPr/>
          <p:nvPr/>
        </p:nvSpPr>
        <p:spPr>
          <a:xfrm>
            <a:off x="6900993" y="3472355"/>
            <a:ext cx="2808764" cy="430385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386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E70D7B-178B-E7CD-8D72-8FD2A66054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55" b="6925"/>
          <a:stretch/>
        </p:blipFill>
        <p:spPr>
          <a:xfrm>
            <a:off x="2336714" y="-1"/>
            <a:ext cx="6583766" cy="689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4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2197" y="2040448"/>
            <a:ext cx="9404723" cy="1400530"/>
          </a:xfrm>
        </p:spPr>
        <p:txBody>
          <a:bodyPr/>
          <a:lstStyle/>
          <a:p>
            <a:pPr algn="ctr"/>
            <a:r>
              <a:rPr lang="en-US" dirty="0"/>
              <a:t>Is Porn Just a Problem for Religious Youth?</a:t>
            </a:r>
            <a:br>
              <a:rPr lang="en-US" dirty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01214" y="3876637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Mostly No (see previous material)…But in </a:t>
            </a:r>
            <a:r>
              <a:rPr lang="en-US" u="sng" dirty="0"/>
              <a:t>Some</a:t>
            </a:r>
            <a:r>
              <a:rPr lang="en-US" dirty="0"/>
              <a:t> Ways, Yes</a:t>
            </a:r>
          </a:p>
        </p:txBody>
      </p:sp>
    </p:spTree>
    <p:extLst>
      <p:ext uri="{BB962C8B-B14F-4D97-AF65-F5344CB8AC3E}">
        <p14:creationId xmlns:p14="http://schemas.microsoft.com/office/powerpoint/2010/main" val="135370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924732"/>
          </a:xfrm>
        </p:spPr>
        <p:txBody>
          <a:bodyPr/>
          <a:lstStyle/>
          <a:p>
            <a:r>
              <a:rPr lang="en-US" dirty="0"/>
              <a:t>Pornography In Religious Cultures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1" y="1534333"/>
            <a:ext cx="10918372" cy="5051524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Pornography is an </a:t>
            </a:r>
            <a:r>
              <a:rPr lang="en-US" sz="2200" i="1" u="sng" dirty="0"/>
              <a:t>elevated</a:t>
            </a:r>
            <a:r>
              <a:rPr lang="en-US" sz="2200" dirty="0"/>
              <a:t> problem among religious couples:</a:t>
            </a:r>
          </a:p>
          <a:p>
            <a:pPr lvl="1"/>
            <a:r>
              <a:rPr lang="en-US" sz="2200" dirty="0"/>
              <a:t>General sexual anxiety </a:t>
            </a:r>
          </a:p>
          <a:p>
            <a:pPr lvl="1"/>
            <a:r>
              <a:rPr lang="en-US" sz="2200" dirty="0"/>
              <a:t>Elevated fear</a:t>
            </a:r>
          </a:p>
          <a:p>
            <a:pPr lvl="1"/>
            <a:r>
              <a:rPr lang="en-US" sz="2200" dirty="0"/>
              <a:t>Cultural myths </a:t>
            </a:r>
          </a:p>
          <a:p>
            <a:pPr marL="457200" lvl="1" indent="0">
              <a:buNone/>
            </a:pPr>
            <a:endParaRPr lang="en-US" sz="2200" dirty="0"/>
          </a:p>
          <a:p>
            <a:r>
              <a:rPr lang="en-US" sz="2200" b="1" dirty="0"/>
              <a:t>Net Result: </a:t>
            </a:r>
            <a:r>
              <a:rPr lang="en-US" sz="2200" dirty="0"/>
              <a:t>Negative outcomes are often elevated and exaggerated in religious cultures</a:t>
            </a:r>
          </a:p>
          <a:p>
            <a:pPr lvl="1"/>
            <a:r>
              <a:rPr lang="en-US" sz="2000" dirty="0"/>
              <a:t>Moral Incongruence</a:t>
            </a:r>
          </a:p>
          <a:p>
            <a:pPr lvl="1"/>
            <a:r>
              <a:rPr lang="en-US" sz="2000" dirty="0"/>
              <a:t>Perceived Addiction</a:t>
            </a:r>
          </a:p>
          <a:p>
            <a:pPr lvl="1"/>
            <a:endParaRPr lang="en-US" sz="2000" dirty="0"/>
          </a:p>
          <a:p>
            <a:r>
              <a:rPr lang="en-US" sz="2200" dirty="0"/>
              <a:t>Fear about pornography appears to create a self-fulfilling and negative cycle of behavior among religious couples and individuals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7538" y="167528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89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861156"/>
              </p:ext>
            </p:extLst>
          </p:nvPr>
        </p:nvGraphicFramePr>
        <p:xfrm>
          <a:off x="363682" y="706582"/>
          <a:ext cx="10858500" cy="5787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89314" y="1382485"/>
            <a:ext cx="3502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340% Increase over actual estimate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90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5084" y="4407937"/>
            <a:ext cx="9404723" cy="1400530"/>
          </a:xfrm>
        </p:spPr>
        <p:txBody>
          <a:bodyPr/>
          <a:lstStyle/>
          <a:p>
            <a:pPr algn="ctr"/>
            <a:r>
              <a:rPr lang="en-US" dirty="0"/>
              <a:t>Yes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93638" y="2077472"/>
            <a:ext cx="9404723" cy="7451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Is Porn That Common among Teens?</a:t>
            </a:r>
          </a:p>
          <a:p>
            <a:pPr algn="ctr"/>
            <a:endParaRPr lang="en-US" dirty="0"/>
          </a:p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72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Reports of Pornography Causing Conflict in my Relationship – U.S. Data, Actively Religious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8951668"/>
              </p:ext>
            </p:extLst>
          </p:nvPr>
        </p:nvGraphicFramePr>
        <p:xfrm>
          <a:off x="646111" y="2011363"/>
          <a:ext cx="10340977" cy="4500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829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841666" y="740255"/>
          <a:ext cx="10650682" cy="5974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941126" y="2350846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20% Higher</a:t>
            </a:r>
          </a:p>
        </p:txBody>
      </p:sp>
      <p:sp>
        <p:nvSpPr>
          <p:cNvPr id="6" name="Left Arrow 5"/>
          <p:cNvSpPr/>
          <p:nvPr/>
        </p:nvSpPr>
        <p:spPr>
          <a:xfrm rot="913424">
            <a:off x="6089072" y="1926338"/>
            <a:ext cx="1056166" cy="290945"/>
          </a:xfrm>
          <a:prstGeom prst="lef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1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4" grpId="0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85800" y="395654"/>
          <a:ext cx="10131425" cy="6106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444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104094"/>
              </p:ext>
            </p:extLst>
          </p:nvPr>
        </p:nvGraphicFramePr>
        <p:xfrm>
          <a:off x="387927" y="526474"/>
          <a:ext cx="11187546" cy="6144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871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category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1CBA5-3950-C236-33B1-2874532AD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Future?  AI and Deepfake Technology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08F7B43-F7A6-6610-EBCD-A71AE7A9BA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58717"/>
              </p:ext>
            </p:extLst>
          </p:nvPr>
        </p:nvGraphicFramePr>
        <p:xfrm>
          <a:off x="1103684" y="3223490"/>
          <a:ext cx="8947150" cy="3502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97DEA4B-CED7-2D34-342F-FAE043F452E0}"/>
              </a:ext>
            </a:extLst>
          </p:cNvPr>
          <p:cNvSpPr txBox="1"/>
          <p:nvPr/>
        </p:nvSpPr>
        <p:spPr>
          <a:xfrm>
            <a:off x="1650422" y="2096655"/>
            <a:ext cx="8266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Emerging generative AI technologies are now adding a new wrinkle to online sexual spaces for teens</a:t>
            </a:r>
          </a:p>
        </p:txBody>
      </p:sp>
    </p:spTree>
    <p:extLst>
      <p:ext uri="{BB962C8B-B14F-4D97-AF65-F5344CB8AC3E}">
        <p14:creationId xmlns:p14="http://schemas.microsoft.com/office/powerpoint/2010/main" val="267705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El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13C9C0A-47AD-49A5-838A-A43281BDC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79507746-2C84-4EB6-B021-47E528910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D7D8-FC39-3576-3978-3291817B7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EBEBEB"/>
                </a:solidFill>
              </a:rPr>
              <a:t>AI as Romantic/Sexual Partner Simulation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0D28F5-B926-4D9B-9413-91E73A4C6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B3D24C5-CE61-47C8-A0D0-C767528D1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" y="1762067"/>
            <a:ext cx="12192418" cy="5095933"/>
          </a:xfrm>
          <a:custGeom>
            <a:avLst/>
            <a:gdLst>
              <a:gd name="connsiteX0" fmla="*/ 1 w 12192418"/>
              <a:gd name="connsiteY0" fmla="*/ 0 h 5095933"/>
              <a:gd name="connsiteX1" fmla="*/ 71932 w 12192418"/>
              <a:gd name="connsiteY1" fmla="*/ 12261 h 5095933"/>
              <a:gd name="connsiteX2" fmla="*/ 282849 w 12192418"/>
              <a:gd name="connsiteY2" fmla="*/ 48343 h 5095933"/>
              <a:gd name="connsiteX3" fmla="*/ 436464 w 12192418"/>
              <a:gd name="connsiteY3" fmla="*/ 73565 h 5095933"/>
              <a:gd name="connsiteX4" fmla="*/ 619339 w 12192418"/>
              <a:gd name="connsiteY4" fmla="*/ 100188 h 5095933"/>
              <a:gd name="connsiteX5" fmla="*/ 836351 w 12192418"/>
              <a:gd name="connsiteY5" fmla="*/ 132066 h 5095933"/>
              <a:gd name="connsiteX6" fmla="*/ 1076528 w 12192418"/>
              <a:gd name="connsiteY6" fmla="*/ 165696 h 5095933"/>
              <a:gd name="connsiteX7" fmla="*/ 1347184 w 12192418"/>
              <a:gd name="connsiteY7" fmla="*/ 201077 h 5095933"/>
              <a:gd name="connsiteX8" fmla="*/ 1642223 w 12192418"/>
              <a:gd name="connsiteY8" fmla="*/ 238560 h 5095933"/>
              <a:gd name="connsiteX9" fmla="*/ 1962864 w 12192418"/>
              <a:gd name="connsiteY9" fmla="*/ 276043 h 5095933"/>
              <a:gd name="connsiteX10" fmla="*/ 2304232 w 12192418"/>
              <a:gd name="connsiteY10" fmla="*/ 314227 h 5095933"/>
              <a:gd name="connsiteX11" fmla="*/ 2672421 w 12192418"/>
              <a:gd name="connsiteY11" fmla="*/ 349608 h 5095933"/>
              <a:gd name="connsiteX12" fmla="*/ 3057678 w 12192418"/>
              <a:gd name="connsiteY12" fmla="*/ 383588 h 5095933"/>
              <a:gd name="connsiteX13" fmla="*/ 3464881 w 12192418"/>
              <a:gd name="connsiteY13" fmla="*/ 414415 h 5095933"/>
              <a:gd name="connsiteX14" fmla="*/ 3889152 w 12192418"/>
              <a:gd name="connsiteY14" fmla="*/ 443841 h 5095933"/>
              <a:gd name="connsiteX15" fmla="*/ 4331710 w 12192418"/>
              <a:gd name="connsiteY15" fmla="*/ 471515 h 5095933"/>
              <a:gd name="connsiteX16" fmla="*/ 4558476 w 12192418"/>
              <a:gd name="connsiteY16" fmla="*/ 481324 h 5095933"/>
              <a:gd name="connsiteX17" fmla="*/ 4790118 w 12192418"/>
              <a:gd name="connsiteY17" fmla="*/ 492183 h 5095933"/>
              <a:gd name="connsiteX18" fmla="*/ 5025418 w 12192418"/>
              <a:gd name="connsiteY18" fmla="*/ 502342 h 5095933"/>
              <a:gd name="connsiteX19" fmla="*/ 5261937 w 12192418"/>
              <a:gd name="connsiteY19" fmla="*/ 508998 h 5095933"/>
              <a:gd name="connsiteX20" fmla="*/ 5503332 w 12192418"/>
              <a:gd name="connsiteY20" fmla="*/ 514953 h 5095933"/>
              <a:gd name="connsiteX21" fmla="*/ 5747167 w 12192418"/>
              <a:gd name="connsiteY21" fmla="*/ 521259 h 5095933"/>
              <a:gd name="connsiteX22" fmla="*/ 5995877 w 12192418"/>
              <a:gd name="connsiteY22" fmla="*/ 525463 h 5095933"/>
              <a:gd name="connsiteX23" fmla="*/ 6247026 w 12192418"/>
              <a:gd name="connsiteY23" fmla="*/ 525463 h 5095933"/>
              <a:gd name="connsiteX24" fmla="*/ 6500613 w 12192418"/>
              <a:gd name="connsiteY24" fmla="*/ 527565 h 5095933"/>
              <a:gd name="connsiteX25" fmla="*/ 6756639 w 12192418"/>
              <a:gd name="connsiteY25" fmla="*/ 525463 h 5095933"/>
              <a:gd name="connsiteX26" fmla="*/ 7016322 w 12192418"/>
              <a:gd name="connsiteY26" fmla="*/ 521259 h 5095933"/>
              <a:gd name="connsiteX27" fmla="*/ 7276005 w 12192418"/>
              <a:gd name="connsiteY27" fmla="*/ 517406 h 5095933"/>
              <a:gd name="connsiteX28" fmla="*/ 7539345 w 12192418"/>
              <a:gd name="connsiteY28" fmla="*/ 508998 h 5095933"/>
              <a:gd name="connsiteX29" fmla="*/ 7805124 w 12192418"/>
              <a:gd name="connsiteY29" fmla="*/ 500241 h 5095933"/>
              <a:gd name="connsiteX30" fmla="*/ 8070903 w 12192418"/>
              <a:gd name="connsiteY30" fmla="*/ 490082 h 5095933"/>
              <a:gd name="connsiteX31" fmla="*/ 8339121 w 12192418"/>
              <a:gd name="connsiteY31" fmla="*/ 475719 h 5095933"/>
              <a:gd name="connsiteX32" fmla="*/ 8609776 w 12192418"/>
              <a:gd name="connsiteY32" fmla="*/ 458554 h 5095933"/>
              <a:gd name="connsiteX33" fmla="*/ 8881651 w 12192418"/>
              <a:gd name="connsiteY33" fmla="*/ 442089 h 5095933"/>
              <a:gd name="connsiteX34" fmla="*/ 9153526 w 12192418"/>
              <a:gd name="connsiteY34" fmla="*/ 421071 h 5095933"/>
              <a:gd name="connsiteX35" fmla="*/ 9429058 w 12192418"/>
              <a:gd name="connsiteY35" fmla="*/ 395849 h 5095933"/>
              <a:gd name="connsiteX36" fmla="*/ 9700933 w 12192418"/>
              <a:gd name="connsiteY36" fmla="*/ 370626 h 5095933"/>
              <a:gd name="connsiteX37" fmla="*/ 9977684 w 12192418"/>
              <a:gd name="connsiteY37" fmla="*/ 341551 h 5095933"/>
              <a:gd name="connsiteX38" fmla="*/ 10255655 w 12192418"/>
              <a:gd name="connsiteY38" fmla="*/ 309673 h 5095933"/>
              <a:gd name="connsiteX39" fmla="*/ 10529968 w 12192418"/>
              <a:gd name="connsiteY39" fmla="*/ 276043 h 5095933"/>
              <a:gd name="connsiteX40" fmla="*/ 10807939 w 12192418"/>
              <a:gd name="connsiteY40" fmla="*/ 236809 h 5095933"/>
              <a:gd name="connsiteX41" fmla="*/ 11084690 w 12192418"/>
              <a:gd name="connsiteY41" fmla="*/ 194772 h 5095933"/>
              <a:gd name="connsiteX42" fmla="*/ 11362661 w 12192418"/>
              <a:gd name="connsiteY42" fmla="*/ 153085 h 5095933"/>
              <a:gd name="connsiteX43" fmla="*/ 11639412 w 12192418"/>
              <a:gd name="connsiteY43" fmla="*/ 104392 h 5095933"/>
              <a:gd name="connsiteX44" fmla="*/ 11914945 w 12192418"/>
              <a:gd name="connsiteY44" fmla="*/ 54648 h 5095933"/>
              <a:gd name="connsiteX45" fmla="*/ 12191696 w 12192418"/>
              <a:gd name="connsiteY45" fmla="*/ 2452 h 5095933"/>
              <a:gd name="connsiteX46" fmla="*/ 12191696 w 12192418"/>
              <a:gd name="connsiteY46" fmla="*/ 2109542 h 5095933"/>
              <a:gd name="connsiteX47" fmla="*/ 12191999 w 12192418"/>
              <a:gd name="connsiteY47" fmla="*/ 2109542 h 5095933"/>
              <a:gd name="connsiteX48" fmla="*/ 12191999 w 12192418"/>
              <a:gd name="connsiteY48" fmla="*/ 2802467 h 5095933"/>
              <a:gd name="connsiteX49" fmla="*/ 12192418 w 12192418"/>
              <a:gd name="connsiteY49" fmla="*/ 2802467 h 5095933"/>
              <a:gd name="connsiteX50" fmla="*/ 12192418 w 12192418"/>
              <a:gd name="connsiteY50" fmla="*/ 5095933 h 5095933"/>
              <a:gd name="connsiteX51" fmla="*/ 1 w 12192418"/>
              <a:gd name="connsiteY51" fmla="*/ 5095933 h 5095933"/>
              <a:gd name="connsiteX52" fmla="*/ 1 w 12192418"/>
              <a:gd name="connsiteY52" fmla="*/ 4074529 h 5095933"/>
              <a:gd name="connsiteX53" fmla="*/ 0 w 12192418"/>
              <a:gd name="connsiteY53" fmla="*/ 4074529 h 5095933"/>
              <a:gd name="connsiteX54" fmla="*/ 0 w 12192418"/>
              <a:gd name="connsiteY54" fmla="*/ 2109542 h 5095933"/>
              <a:gd name="connsiteX55" fmla="*/ 1 w 12192418"/>
              <a:gd name="connsiteY55" fmla="*/ 2109542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418" h="5095933">
                <a:moveTo>
                  <a:pt x="1" y="0"/>
                </a:moveTo>
                <a:lnTo>
                  <a:pt x="71932" y="12261"/>
                </a:lnTo>
                <a:lnTo>
                  <a:pt x="282849" y="48343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4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7"/>
                </a:lnTo>
                <a:lnTo>
                  <a:pt x="2672421" y="349608"/>
                </a:lnTo>
                <a:lnTo>
                  <a:pt x="3057678" y="383588"/>
                </a:lnTo>
                <a:lnTo>
                  <a:pt x="3464881" y="414415"/>
                </a:lnTo>
                <a:lnTo>
                  <a:pt x="3889152" y="443841"/>
                </a:lnTo>
                <a:lnTo>
                  <a:pt x="4331710" y="471515"/>
                </a:lnTo>
                <a:lnTo>
                  <a:pt x="4558476" y="481324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7" y="521259"/>
                </a:lnTo>
                <a:lnTo>
                  <a:pt x="5995877" y="525463"/>
                </a:lnTo>
                <a:lnTo>
                  <a:pt x="6247026" y="525463"/>
                </a:lnTo>
                <a:lnTo>
                  <a:pt x="6500613" y="527565"/>
                </a:lnTo>
                <a:lnTo>
                  <a:pt x="6756639" y="525463"/>
                </a:lnTo>
                <a:lnTo>
                  <a:pt x="7016322" y="521259"/>
                </a:lnTo>
                <a:lnTo>
                  <a:pt x="7276005" y="517406"/>
                </a:lnTo>
                <a:lnTo>
                  <a:pt x="7539345" y="508998"/>
                </a:lnTo>
                <a:lnTo>
                  <a:pt x="7805124" y="500241"/>
                </a:lnTo>
                <a:lnTo>
                  <a:pt x="8070903" y="490082"/>
                </a:lnTo>
                <a:lnTo>
                  <a:pt x="8339121" y="475719"/>
                </a:lnTo>
                <a:lnTo>
                  <a:pt x="8609776" y="458554"/>
                </a:lnTo>
                <a:lnTo>
                  <a:pt x="8881651" y="442089"/>
                </a:lnTo>
                <a:lnTo>
                  <a:pt x="9153526" y="421071"/>
                </a:lnTo>
                <a:lnTo>
                  <a:pt x="9429058" y="395849"/>
                </a:lnTo>
                <a:lnTo>
                  <a:pt x="9700933" y="370626"/>
                </a:lnTo>
                <a:lnTo>
                  <a:pt x="9977684" y="341551"/>
                </a:lnTo>
                <a:lnTo>
                  <a:pt x="10255655" y="309673"/>
                </a:lnTo>
                <a:lnTo>
                  <a:pt x="10529968" y="276043"/>
                </a:lnTo>
                <a:lnTo>
                  <a:pt x="10807939" y="236809"/>
                </a:lnTo>
                <a:lnTo>
                  <a:pt x="11084690" y="194772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109542"/>
                </a:lnTo>
                <a:lnTo>
                  <a:pt x="12191999" y="2109542"/>
                </a:lnTo>
                <a:lnTo>
                  <a:pt x="12191999" y="2802467"/>
                </a:lnTo>
                <a:lnTo>
                  <a:pt x="12192418" y="2802467"/>
                </a:lnTo>
                <a:lnTo>
                  <a:pt x="12192418" y="5095933"/>
                </a:lnTo>
                <a:lnTo>
                  <a:pt x="1" y="5095933"/>
                </a:lnTo>
                <a:lnTo>
                  <a:pt x="1" y="4074529"/>
                </a:lnTo>
                <a:lnTo>
                  <a:pt x="0" y="4074529"/>
                </a:lnTo>
                <a:lnTo>
                  <a:pt x="0" y="2109542"/>
                </a:lnTo>
                <a:lnTo>
                  <a:pt x="1" y="21095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CAD82C20-28CF-3160-85C2-C567867B73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331767"/>
              </p:ext>
            </p:extLst>
          </p:nvPr>
        </p:nvGraphicFramePr>
        <p:xfrm>
          <a:off x="370633" y="2683035"/>
          <a:ext cx="11476809" cy="4019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96228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5AA16-06B4-ECAE-FF1E-335EFFD67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0325740" cy="1400530"/>
          </a:xfrm>
        </p:spPr>
        <p:txBody>
          <a:bodyPr/>
          <a:lstStyle/>
          <a:p>
            <a:r>
              <a:rPr lang="en-US" dirty="0"/>
              <a:t>18-30 Year Olds, U.S. 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B7C051A-2FD1-D379-00A7-1A2AA475848A}"/>
              </a:ext>
            </a:extLst>
          </p:cNvPr>
          <p:cNvGraphicFramePr/>
          <p:nvPr/>
        </p:nvGraphicFramePr>
        <p:xfrm>
          <a:off x="809952" y="1439333"/>
          <a:ext cx="10161899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946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BD1674E-5007-D393-13CC-1F592B889FB7}"/>
              </a:ext>
            </a:extLst>
          </p:cNvPr>
          <p:cNvSpPr txBox="1"/>
          <p:nvPr/>
        </p:nvSpPr>
        <p:spPr>
          <a:xfrm>
            <a:off x="344130" y="484632"/>
            <a:ext cx="4200019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b="1" dirty="0">
                <a:effectLst/>
                <a:latin typeface="+mj-lt"/>
                <a:ea typeface="+mj-ea"/>
                <a:cs typeface="+mj-cs"/>
              </a:rPr>
              <a:t>Prefer AI Relationships Over Real Relationships</a:t>
            </a: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>
              <a:effectLst/>
              <a:latin typeface="+mj-lt"/>
              <a:ea typeface="+mj-ea"/>
              <a:cs typeface="+mj-cs"/>
            </a:endParaRP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>
              <a:latin typeface="+mj-lt"/>
              <a:ea typeface="+mj-ea"/>
              <a:cs typeface="+mj-cs"/>
            </a:endParaRP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dirty="0">
              <a:effectLst/>
              <a:latin typeface="+mj-lt"/>
              <a:ea typeface="+mj-ea"/>
              <a:cs typeface="+mj-cs"/>
            </a:endParaRP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dirty="0">
                <a:effectLst/>
                <a:latin typeface="+mj-lt"/>
                <a:ea typeface="+mj-ea"/>
                <a:cs typeface="+mj-cs"/>
              </a:rPr>
              <a:t>Percent in agreement with the statement: </a:t>
            </a: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dirty="0">
              <a:latin typeface="+mj-lt"/>
              <a:ea typeface="+mj-ea"/>
              <a:cs typeface="+mj-cs"/>
            </a:endParaRP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dirty="0">
                <a:effectLst/>
                <a:latin typeface="+mj-lt"/>
                <a:ea typeface="+mj-ea"/>
                <a:cs typeface="+mj-cs"/>
              </a:rPr>
              <a:t>“I would rather communicate with an AI based program than engage with a real person in a relationship”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6BDDC1-3B8A-4ED1-9384-28046DA7DF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9">
            <a:extLst>
              <a:ext uri="{FF2B5EF4-FFF2-40B4-BE49-F238E27FC236}">
                <a16:creationId xmlns:a16="http://schemas.microsoft.com/office/drawing/2014/main" id="{A4C54E1D-046B-434B-8B3E-C179D9913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484632"/>
            <a:ext cx="6584098" cy="5739187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12700">
            <a:solidFill>
              <a:schemeClr val="tx2">
                <a:lumMod val="75000"/>
              </a:schemeClr>
            </a:solidFill>
          </a:ln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63DCC0-DE50-2E85-6122-457C6256D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694" y="965595"/>
            <a:ext cx="5600085" cy="4773591"/>
          </a:xfrm>
          <a:prstGeom prst="rect">
            <a:avLst/>
          </a:prstGeom>
          <a:effectLst/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D62FCDA-81D0-4D28-B17F-CC6E32068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61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1">
            <a:extLst>
              <a:ext uri="{FF2B5EF4-FFF2-40B4-BE49-F238E27FC236}">
                <a16:creationId xmlns:a16="http://schemas.microsoft.com/office/drawing/2014/main" id="{2FEA51AE-2D18-46BE-B2CA-B90B13168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6A537E-C106-45AE-9BBB-3CE559441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F918BA52-E4A7-4EEC-898E-C49023767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1404667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D3F3B7-282C-4DDC-AD1B-C497F2942B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4427A-62F9-9BB3-B1C4-19C4C4BE4C01}"/>
              </a:ext>
            </a:extLst>
          </p:cNvPr>
          <p:cNvSpPr txBox="1"/>
          <p:nvPr/>
        </p:nvSpPr>
        <p:spPr>
          <a:xfrm>
            <a:off x="643855" y="865239"/>
            <a:ext cx="3108057" cy="5154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1700" b="1" dirty="0">
                <a:effectLst/>
                <a:latin typeface="+mj-lt"/>
                <a:ea typeface="+mj-ea"/>
                <a:cs typeface="+mj-cs"/>
              </a:rPr>
              <a:t>AI Relationship Technology and Mental Health</a:t>
            </a: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700" dirty="0">
              <a:latin typeface="+mj-lt"/>
              <a:ea typeface="+mj-ea"/>
              <a:cs typeface="+mj-cs"/>
            </a:endParaRP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700" dirty="0">
              <a:effectLst/>
              <a:latin typeface="+mj-lt"/>
              <a:ea typeface="+mj-ea"/>
              <a:cs typeface="+mj-cs"/>
            </a:endParaRP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1700" dirty="0">
              <a:latin typeface="+mj-lt"/>
              <a:ea typeface="+mj-ea"/>
              <a:cs typeface="+mj-cs"/>
            </a:endParaRPr>
          </a:p>
          <a:p>
            <a:pPr marL="0" marR="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en-US" sz="1700" dirty="0">
                <a:effectLst/>
                <a:latin typeface="+mj-lt"/>
                <a:ea typeface="+mj-ea"/>
                <a:cs typeface="+mj-cs"/>
              </a:rPr>
              <a:t>Percent reporting risk of depression and loneliness                                                                                            among users and non-users of AI relationship technology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3F3AB1-3F31-6AB7-57AF-4484001C9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582" y="1352451"/>
            <a:ext cx="7534446" cy="506801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41755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current needs of youth?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2274591"/>
            <a:ext cx="8946541" cy="4195481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/>
              <a:t>Better resources for pornography use at all levels.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 startAt="2"/>
            </a:pPr>
            <a:r>
              <a:rPr lang="en-US" dirty="0"/>
              <a:t>Better media and digital literacy for youth and parents.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 startAt="3"/>
            </a:pPr>
            <a:r>
              <a:rPr lang="en-US" dirty="0"/>
              <a:t>Better communication resources for parents and better healthy sexuality resources for families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dirty="0"/>
              <a:t>Better intervention aimed at youth</a:t>
            </a:r>
          </a:p>
        </p:txBody>
      </p:sp>
    </p:spTree>
    <p:extLst>
      <p:ext uri="{BB962C8B-B14F-4D97-AF65-F5344CB8AC3E}">
        <p14:creationId xmlns:p14="http://schemas.microsoft.com/office/powerpoint/2010/main" val="1997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24874" y="588936"/>
          <a:ext cx="10392352" cy="5654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400081" y="6369803"/>
            <a:ext cx="2726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Regnerus, Gordon, &amp; Price, 2016</a:t>
            </a:r>
          </a:p>
        </p:txBody>
      </p:sp>
    </p:spTree>
    <p:extLst>
      <p:ext uri="{BB962C8B-B14F-4D97-AF65-F5344CB8AC3E}">
        <p14:creationId xmlns:p14="http://schemas.microsoft.com/office/powerpoint/2010/main" val="217455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9128EE0-6DED-C928-3233-2FFC563FB1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985" y="486233"/>
            <a:ext cx="9159240" cy="52414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62E745-6282-36BB-4A32-D0380BDE0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487" y="6064234"/>
            <a:ext cx="5353325" cy="61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E7D87E-C73C-5243-186B-ADDF8121E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132" y="356755"/>
            <a:ext cx="8425988" cy="55960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924113-C5BF-AF3E-B48F-29165714B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487" y="6064234"/>
            <a:ext cx="5353325" cy="61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68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9403742" cy="868082"/>
          </a:xfrm>
        </p:spPr>
        <p:txBody>
          <a:bodyPr/>
          <a:lstStyle/>
          <a:p>
            <a:r>
              <a:rPr lang="en-US" sz="3300" dirty="0"/>
              <a:t>Trajectories of Use Through Adulthood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13" y="1409901"/>
            <a:ext cx="9001666" cy="5147917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 rot="4204609">
            <a:off x="9592402" y="4325124"/>
            <a:ext cx="186878" cy="706635"/>
          </a:xfrm>
          <a:prstGeom prst="downArrow">
            <a:avLst>
              <a:gd name="adj1" fmla="val 50000"/>
              <a:gd name="adj2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104978" y="4309109"/>
            <a:ext cx="1680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Largest Group (42%)</a:t>
            </a:r>
          </a:p>
        </p:txBody>
      </p:sp>
    </p:spTree>
    <p:extLst>
      <p:ext uri="{BB962C8B-B14F-4D97-AF65-F5344CB8AC3E}">
        <p14:creationId xmlns:p14="http://schemas.microsoft.com/office/powerpoint/2010/main" val="409862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>
            <a:extLst>
              <a:ext uri="{FF2B5EF4-FFF2-40B4-BE49-F238E27FC236}">
                <a16:creationId xmlns:a16="http://schemas.microsoft.com/office/drawing/2014/main" id="{017CD891-586A-4B6E-A486-5402131D5A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>
            <a:normAutofit/>
          </a:bodyPr>
          <a:lstStyle/>
          <a:p>
            <a:r>
              <a:rPr lang="en-US" dirty="0"/>
              <a:t>What does it all Mean???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F137431-18A7-4F8A-B89F-8EAB4AAD33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924298"/>
            <a:ext cx="12192417" cy="293370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DEE94CCE-9E0B-4D7E-9B46-D34BC7972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1695" cy="2802467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931" y="2548281"/>
            <a:ext cx="6578592" cy="365868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u="sng">
                <a:solidFill>
                  <a:schemeClr val="bg1"/>
                </a:solidFill>
              </a:rPr>
              <a:t>Facts: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Pornography remains one of, if not </a:t>
            </a:r>
            <a:r>
              <a:rPr lang="en-US" u="sng">
                <a:solidFill>
                  <a:schemeClr val="bg1"/>
                </a:solidFill>
              </a:rPr>
              <a:t>the</a:t>
            </a:r>
            <a:r>
              <a:rPr lang="en-US">
                <a:solidFill>
                  <a:schemeClr val="bg1"/>
                </a:solidFill>
              </a:rPr>
              <a:t> most common risk behavior youth and young adults are engaged with.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Almost all youth and young adults have seen pornography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However, most use begins to dip into adulthood or stays low.</a:t>
            </a:r>
          </a:p>
          <a:p>
            <a:pPr>
              <a:lnSpc>
                <a:spcPct val="90000"/>
              </a:lnSpc>
            </a:pPr>
            <a:endParaRPr lang="en-US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>
                <a:solidFill>
                  <a:schemeClr val="bg1"/>
                </a:solidFill>
              </a:rPr>
              <a:t>But, let’s dig a little deeper into what this use is like among religious populations….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922" y="2715698"/>
            <a:ext cx="3992621" cy="332718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3682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13C9C0A-47AD-49A5-838A-A43281BDC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79507746-2C84-4EB6-B021-47E528910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Young Adults (2016) U.S. data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0D28F5-B926-4D9B-9413-91E73A4C6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B3D24C5-CE61-47C8-A0D0-C767528D1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" y="1762067"/>
            <a:ext cx="12192418" cy="5095933"/>
          </a:xfrm>
          <a:custGeom>
            <a:avLst/>
            <a:gdLst>
              <a:gd name="connsiteX0" fmla="*/ 1 w 12192418"/>
              <a:gd name="connsiteY0" fmla="*/ 0 h 5095933"/>
              <a:gd name="connsiteX1" fmla="*/ 71932 w 12192418"/>
              <a:gd name="connsiteY1" fmla="*/ 12261 h 5095933"/>
              <a:gd name="connsiteX2" fmla="*/ 282849 w 12192418"/>
              <a:gd name="connsiteY2" fmla="*/ 48343 h 5095933"/>
              <a:gd name="connsiteX3" fmla="*/ 436464 w 12192418"/>
              <a:gd name="connsiteY3" fmla="*/ 73565 h 5095933"/>
              <a:gd name="connsiteX4" fmla="*/ 619339 w 12192418"/>
              <a:gd name="connsiteY4" fmla="*/ 100188 h 5095933"/>
              <a:gd name="connsiteX5" fmla="*/ 836351 w 12192418"/>
              <a:gd name="connsiteY5" fmla="*/ 132066 h 5095933"/>
              <a:gd name="connsiteX6" fmla="*/ 1076528 w 12192418"/>
              <a:gd name="connsiteY6" fmla="*/ 165696 h 5095933"/>
              <a:gd name="connsiteX7" fmla="*/ 1347184 w 12192418"/>
              <a:gd name="connsiteY7" fmla="*/ 201077 h 5095933"/>
              <a:gd name="connsiteX8" fmla="*/ 1642223 w 12192418"/>
              <a:gd name="connsiteY8" fmla="*/ 238560 h 5095933"/>
              <a:gd name="connsiteX9" fmla="*/ 1962864 w 12192418"/>
              <a:gd name="connsiteY9" fmla="*/ 276043 h 5095933"/>
              <a:gd name="connsiteX10" fmla="*/ 2304232 w 12192418"/>
              <a:gd name="connsiteY10" fmla="*/ 314227 h 5095933"/>
              <a:gd name="connsiteX11" fmla="*/ 2672421 w 12192418"/>
              <a:gd name="connsiteY11" fmla="*/ 349608 h 5095933"/>
              <a:gd name="connsiteX12" fmla="*/ 3057678 w 12192418"/>
              <a:gd name="connsiteY12" fmla="*/ 383588 h 5095933"/>
              <a:gd name="connsiteX13" fmla="*/ 3464881 w 12192418"/>
              <a:gd name="connsiteY13" fmla="*/ 414415 h 5095933"/>
              <a:gd name="connsiteX14" fmla="*/ 3889152 w 12192418"/>
              <a:gd name="connsiteY14" fmla="*/ 443841 h 5095933"/>
              <a:gd name="connsiteX15" fmla="*/ 4331710 w 12192418"/>
              <a:gd name="connsiteY15" fmla="*/ 471515 h 5095933"/>
              <a:gd name="connsiteX16" fmla="*/ 4558476 w 12192418"/>
              <a:gd name="connsiteY16" fmla="*/ 481324 h 5095933"/>
              <a:gd name="connsiteX17" fmla="*/ 4790118 w 12192418"/>
              <a:gd name="connsiteY17" fmla="*/ 492183 h 5095933"/>
              <a:gd name="connsiteX18" fmla="*/ 5025418 w 12192418"/>
              <a:gd name="connsiteY18" fmla="*/ 502342 h 5095933"/>
              <a:gd name="connsiteX19" fmla="*/ 5261937 w 12192418"/>
              <a:gd name="connsiteY19" fmla="*/ 508998 h 5095933"/>
              <a:gd name="connsiteX20" fmla="*/ 5503332 w 12192418"/>
              <a:gd name="connsiteY20" fmla="*/ 514953 h 5095933"/>
              <a:gd name="connsiteX21" fmla="*/ 5747167 w 12192418"/>
              <a:gd name="connsiteY21" fmla="*/ 521259 h 5095933"/>
              <a:gd name="connsiteX22" fmla="*/ 5995877 w 12192418"/>
              <a:gd name="connsiteY22" fmla="*/ 525463 h 5095933"/>
              <a:gd name="connsiteX23" fmla="*/ 6247026 w 12192418"/>
              <a:gd name="connsiteY23" fmla="*/ 525463 h 5095933"/>
              <a:gd name="connsiteX24" fmla="*/ 6500613 w 12192418"/>
              <a:gd name="connsiteY24" fmla="*/ 527565 h 5095933"/>
              <a:gd name="connsiteX25" fmla="*/ 6756639 w 12192418"/>
              <a:gd name="connsiteY25" fmla="*/ 525463 h 5095933"/>
              <a:gd name="connsiteX26" fmla="*/ 7016322 w 12192418"/>
              <a:gd name="connsiteY26" fmla="*/ 521259 h 5095933"/>
              <a:gd name="connsiteX27" fmla="*/ 7276005 w 12192418"/>
              <a:gd name="connsiteY27" fmla="*/ 517406 h 5095933"/>
              <a:gd name="connsiteX28" fmla="*/ 7539345 w 12192418"/>
              <a:gd name="connsiteY28" fmla="*/ 508998 h 5095933"/>
              <a:gd name="connsiteX29" fmla="*/ 7805124 w 12192418"/>
              <a:gd name="connsiteY29" fmla="*/ 500241 h 5095933"/>
              <a:gd name="connsiteX30" fmla="*/ 8070903 w 12192418"/>
              <a:gd name="connsiteY30" fmla="*/ 490082 h 5095933"/>
              <a:gd name="connsiteX31" fmla="*/ 8339121 w 12192418"/>
              <a:gd name="connsiteY31" fmla="*/ 475719 h 5095933"/>
              <a:gd name="connsiteX32" fmla="*/ 8609776 w 12192418"/>
              <a:gd name="connsiteY32" fmla="*/ 458554 h 5095933"/>
              <a:gd name="connsiteX33" fmla="*/ 8881651 w 12192418"/>
              <a:gd name="connsiteY33" fmla="*/ 442089 h 5095933"/>
              <a:gd name="connsiteX34" fmla="*/ 9153526 w 12192418"/>
              <a:gd name="connsiteY34" fmla="*/ 421071 h 5095933"/>
              <a:gd name="connsiteX35" fmla="*/ 9429058 w 12192418"/>
              <a:gd name="connsiteY35" fmla="*/ 395849 h 5095933"/>
              <a:gd name="connsiteX36" fmla="*/ 9700933 w 12192418"/>
              <a:gd name="connsiteY36" fmla="*/ 370626 h 5095933"/>
              <a:gd name="connsiteX37" fmla="*/ 9977684 w 12192418"/>
              <a:gd name="connsiteY37" fmla="*/ 341551 h 5095933"/>
              <a:gd name="connsiteX38" fmla="*/ 10255655 w 12192418"/>
              <a:gd name="connsiteY38" fmla="*/ 309673 h 5095933"/>
              <a:gd name="connsiteX39" fmla="*/ 10529968 w 12192418"/>
              <a:gd name="connsiteY39" fmla="*/ 276043 h 5095933"/>
              <a:gd name="connsiteX40" fmla="*/ 10807939 w 12192418"/>
              <a:gd name="connsiteY40" fmla="*/ 236809 h 5095933"/>
              <a:gd name="connsiteX41" fmla="*/ 11084690 w 12192418"/>
              <a:gd name="connsiteY41" fmla="*/ 194772 h 5095933"/>
              <a:gd name="connsiteX42" fmla="*/ 11362661 w 12192418"/>
              <a:gd name="connsiteY42" fmla="*/ 153085 h 5095933"/>
              <a:gd name="connsiteX43" fmla="*/ 11639412 w 12192418"/>
              <a:gd name="connsiteY43" fmla="*/ 104392 h 5095933"/>
              <a:gd name="connsiteX44" fmla="*/ 11914945 w 12192418"/>
              <a:gd name="connsiteY44" fmla="*/ 54648 h 5095933"/>
              <a:gd name="connsiteX45" fmla="*/ 12191696 w 12192418"/>
              <a:gd name="connsiteY45" fmla="*/ 2452 h 5095933"/>
              <a:gd name="connsiteX46" fmla="*/ 12191696 w 12192418"/>
              <a:gd name="connsiteY46" fmla="*/ 2109542 h 5095933"/>
              <a:gd name="connsiteX47" fmla="*/ 12191999 w 12192418"/>
              <a:gd name="connsiteY47" fmla="*/ 2109542 h 5095933"/>
              <a:gd name="connsiteX48" fmla="*/ 12191999 w 12192418"/>
              <a:gd name="connsiteY48" fmla="*/ 2802467 h 5095933"/>
              <a:gd name="connsiteX49" fmla="*/ 12192418 w 12192418"/>
              <a:gd name="connsiteY49" fmla="*/ 2802467 h 5095933"/>
              <a:gd name="connsiteX50" fmla="*/ 12192418 w 12192418"/>
              <a:gd name="connsiteY50" fmla="*/ 5095933 h 5095933"/>
              <a:gd name="connsiteX51" fmla="*/ 1 w 12192418"/>
              <a:gd name="connsiteY51" fmla="*/ 5095933 h 5095933"/>
              <a:gd name="connsiteX52" fmla="*/ 1 w 12192418"/>
              <a:gd name="connsiteY52" fmla="*/ 4074529 h 5095933"/>
              <a:gd name="connsiteX53" fmla="*/ 0 w 12192418"/>
              <a:gd name="connsiteY53" fmla="*/ 4074529 h 5095933"/>
              <a:gd name="connsiteX54" fmla="*/ 0 w 12192418"/>
              <a:gd name="connsiteY54" fmla="*/ 2109542 h 5095933"/>
              <a:gd name="connsiteX55" fmla="*/ 1 w 12192418"/>
              <a:gd name="connsiteY55" fmla="*/ 2109542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418" h="5095933">
                <a:moveTo>
                  <a:pt x="1" y="0"/>
                </a:moveTo>
                <a:lnTo>
                  <a:pt x="71932" y="12261"/>
                </a:lnTo>
                <a:lnTo>
                  <a:pt x="282849" y="48343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4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7"/>
                </a:lnTo>
                <a:lnTo>
                  <a:pt x="2672421" y="349608"/>
                </a:lnTo>
                <a:lnTo>
                  <a:pt x="3057678" y="383588"/>
                </a:lnTo>
                <a:lnTo>
                  <a:pt x="3464881" y="414415"/>
                </a:lnTo>
                <a:lnTo>
                  <a:pt x="3889152" y="443841"/>
                </a:lnTo>
                <a:lnTo>
                  <a:pt x="4331710" y="471515"/>
                </a:lnTo>
                <a:lnTo>
                  <a:pt x="4558476" y="481324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7" y="521259"/>
                </a:lnTo>
                <a:lnTo>
                  <a:pt x="5995877" y="525463"/>
                </a:lnTo>
                <a:lnTo>
                  <a:pt x="6247026" y="525463"/>
                </a:lnTo>
                <a:lnTo>
                  <a:pt x="6500613" y="527565"/>
                </a:lnTo>
                <a:lnTo>
                  <a:pt x="6756639" y="525463"/>
                </a:lnTo>
                <a:lnTo>
                  <a:pt x="7016322" y="521259"/>
                </a:lnTo>
                <a:lnTo>
                  <a:pt x="7276005" y="517406"/>
                </a:lnTo>
                <a:lnTo>
                  <a:pt x="7539345" y="508998"/>
                </a:lnTo>
                <a:lnTo>
                  <a:pt x="7805124" y="500241"/>
                </a:lnTo>
                <a:lnTo>
                  <a:pt x="8070903" y="490082"/>
                </a:lnTo>
                <a:lnTo>
                  <a:pt x="8339121" y="475719"/>
                </a:lnTo>
                <a:lnTo>
                  <a:pt x="8609776" y="458554"/>
                </a:lnTo>
                <a:lnTo>
                  <a:pt x="8881651" y="442089"/>
                </a:lnTo>
                <a:lnTo>
                  <a:pt x="9153526" y="421071"/>
                </a:lnTo>
                <a:lnTo>
                  <a:pt x="9429058" y="395849"/>
                </a:lnTo>
                <a:lnTo>
                  <a:pt x="9700933" y="370626"/>
                </a:lnTo>
                <a:lnTo>
                  <a:pt x="9977684" y="341551"/>
                </a:lnTo>
                <a:lnTo>
                  <a:pt x="10255655" y="309673"/>
                </a:lnTo>
                <a:lnTo>
                  <a:pt x="10529968" y="276043"/>
                </a:lnTo>
                <a:lnTo>
                  <a:pt x="10807939" y="236809"/>
                </a:lnTo>
                <a:lnTo>
                  <a:pt x="11084690" y="194772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109542"/>
                </a:lnTo>
                <a:lnTo>
                  <a:pt x="12191999" y="2109542"/>
                </a:lnTo>
                <a:lnTo>
                  <a:pt x="12191999" y="2802467"/>
                </a:lnTo>
                <a:lnTo>
                  <a:pt x="12192418" y="2802467"/>
                </a:lnTo>
                <a:lnTo>
                  <a:pt x="12192418" y="5095933"/>
                </a:lnTo>
                <a:lnTo>
                  <a:pt x="1" y="5095933"/>
                </a:lnTo>
                <a:lnTo>
                  <a:pt x="1" y="4074529"/>
                </a:lnTo>
                <a:lnTo>
                  <a:pt x="0" y="4074529"/>
                </a:lnTo>
                <a:lnTo>
                  <a:pt x="0" y="2109542"/>
                </a:lnTo>
                <a:lnTo>
                  <a:pt x="1" y="21095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539144"/>
              </p:ext>
            </p:extLst>
          </p:nvPr>
        </p:nvGraphicFramePr>
        <p:xfrm>
          <a:off x="648930" y="2909450"/>
          <a:ext cx="10895374" cy="3205896"/>
        </p:xfrm>
        <a:graphic>
          <a:graphicData uri="http://schemas.openxmlformats.org/drawingml/2006/table">
            <a:tbl>
              <a:tblPr firstRow="1" firstCol="1" bandRow="1"/>
              <a:tblGrid>
                <a:gridCol w="2716359">
                  <a:extLst>
                    <a:ext uri="{9D8B030D-6E8A-4147-A177-3AD203B41FA5}">
                      <a16:colId xmlns:a16="http://schemas.microsoft.com/office/drawing/2014/main" val="424506784"/>
                    </a:ext>
                  </a:extLst>
                </a:gridCol>
                <a:gridCol w="978845">
                  <a:extLst>
                    <a:ext uri="{9D8B030D-6E8A-4147-A177-3AD203B41FA5}">
                      <a16:colId xmlns:a16="http://schemas.microsoft.com/office/drawing/2014/main" val="737271727"/>
                    </a:ext>
                  </a:extLst>
                </a:gridCol>
                <a:gridCol w="1112785">
                  <a:extLst>
                    <a:ext uri="{9D8B030D-6E8A-4147-A177-3AD203B41FA5}">
                      <a16:colId xmlns:a16="http://schemas.microsoft.com/office/drawing/2014/main" val="2158335467"/>
                    </a:ext>
                  </a:extLst>
                </a:gridCol>
                <a:gridCol w="1290709">
                  <a:extLst>
                    <a:ext uri="{9D8B030D-6E8A-4147-A177-3AD203B41FA5}">
                      <a16:colId xmlns:a16="http://schemas.microsoft.com/office/drawing/2014/main" val="1649319422"/>
                    </a:ext>
                  </a:extLst>
                </a:gridCol>
                <a:gridCol w="1122098">
                  <a:extLst>
                    <a:ext uri="{9D8B030D-6E8A-4147-A177-3AD203B41FA5}">
                      <a16:colId xmlns:a16="http://schemas.microsoft.com/office/drawing/2014/main" val="2794279318"/>
                    </a:ext>
                  </a:extLst>
                </a:gridCol>
                <a:gridCol w="1354084">
                  <a:extLst>
                    <a:ext uri="{9D8B030D-6E8A-4147-A177-3AD203B41FA5}">
                      <a16:colId xmlns:a16="http://schemas.microsoft.com/office/drawing/2014/main" val="606095047"/>
                    </a:ext>
                  </a:extLst>
                </a:gridCol>
                <a:gridCol w="1075255">
                  <a:extLst>
                    <a:ext uri="{9D8B030D-6E8A-4147-A177-3AD203B41FA5}">
                      <a16:colId xmlns:a16="http://schemas.microsoft.com/office/drawing/2014/main" val="1327122581"/>
                    </a:ext>
                  </a:extLst>
                </a:gridCol>
                <a:gridCol w="1245239">
                  <a:extLst>
                    <a:ext uri="{9D8B030D-6E8A-4147-A177-3AD203B41FA5}">
                      <a16:colId xmlns:a16="http://schemas.microsoft.com/office/drawing/2014/main" val="2730097133"/>
                    </a:ext>
                  </a:extLst>
                </a:gridCol>
              </a:tblGrid>
              <a:tr h="4136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Every viewed pornography?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Viewed pornography in the last 12 months? (of those who have ever)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How Often?(among users)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274202"/>
                  </a:ext>
                </a:extLst>
              </a:tr>
              <a:tr h="221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Yes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No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Yes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No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Daily/Weekly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Monthly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Yearly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109081"/>
                  </a:ext>
                </a:extLst>
              </a:tr>
              <a:tr h="889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0885609"/>
                  </a:ext>
                </a:extLst>
              </a:tr>
              <a:tr h="221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LDS men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81%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19%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73%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27%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13%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32%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55%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249622"/>
                  </a:ext>
                </a:extLst>
              </a:tr>
              <a:tr h="889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5340910"/>
                  </a:ext>
                </a:extLst>
              </a:tr>
              <a:tr h="221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Catholic men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96%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90%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42%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39%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19%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513994"/>
                  </a:ext>
                </a:extLst>
              </a:tr>
              <a:tr h="889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3713800"/>
                  </a:ext>
                </a:extLst>
              </a:tr>
              <a:tr h="221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Protestant men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93%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91%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9%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49%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30%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21%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009522"/>
                  </a:ext>
                </a:extLst>
              </a:tr>
              <a:tr h="889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9263892"/>
                  </a:ext>
                </a:extLst>
              </a:tr>
              <a:tr h="221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Other/None men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92%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95%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5%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49%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34%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17%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329132"/>
                  </a:ext>
                </a:extLst>
              </a:tr>
              <a:tr h="889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659286"/>
                  </a:ext>
                </a:extLst>
              </a:tr>
              <a:tr h="221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LDS women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24%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76%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43%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57%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11%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87%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342174"/>
                  </a:ext>
                </a:extLst>
              </a:tr>
              <a:tr h="889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31596"/>
                  </a:ext>
                </a:extLst>
              </a:tr>
              <a:tr h="221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Catholic women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83%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17%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81%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19%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13%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20%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67%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9172334"/>
                  </a:ext>
                </a:extLst>
              </a:tr>
              <a:tr h="889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789400"/>
                  </a:ext>
                </a:extLst>
              </a:tr>
              <a:tr h="221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Protestant women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81%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19%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67%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33%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21%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17%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62%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848468"/>
                  </a:ext>
                </a:extLst>
              </a:tr>
              <a:tr h="889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04758"/>
                  </a:ext>
                </a:extLst>
              </a:tr>
              <a:tr h="221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Other/None women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81%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19%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80%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20%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16%</a:t>
                      </a: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31%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53%</a:t>
                      </a: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492129"/>
                  </a:ext>
                </a:extLst>
              </a:tr>
              <a:tr h="889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54113" marR="541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179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234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900">
        <p14:glitter pattern="hexagon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8192</TotalTime>
  <Words>1060</Words>
  <Application>Microsoft Office PowerPoint</Application>
  <PresentationFormat>Widescreen</PresentationFormat>
  <Paragraphs>306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Calibri</vt:lpstr>
      <vt:lpstr>Century Gothic</vt:lpstr>
      <vt:lpstr>Times New Roman</vt:lpstr>
      <vt:lpstr>Wingdings 3</vt:lpstr>
      <vt:lpstr>Ion</vt:lpstr>
      <vt:lpstr>Understanding the Myths and Realities of Teen Pornography Use</vt:lpstr>
      <vt:lpstr>Goals</vt:lpstr>
      <vt:lpstr>Yes   </vt:lpstr>
      <vt:lpstr>PowerPoint Presentation</vt:lpstr>
      <vt:lpstr>PowerPoint Presentation</vt:lpstr>
      <vt:lpstr>PowerPoint Presentation</vt:lpstr>
      <vt:lpstr>Trajectories of Use Through Adulthood</vt:lpstr>
      <vt:lpstr>What does it all Mean???</vt:lpstr>
      <vt:lpstr>Young Adults (2016) U.S. data</vt:lpstr>
      <vt:lpstr>PowerPoint Presentation</vt:lpstr>
      <vt:lpstr>What are the numbers telling us about religious individuals?</vt:lpstr>
      <vt:lpstr>PowerPoint Presentation</vt:lpstr>
      <vt:lpstr>Is Pornography Use Having any Effect on Youth?</vt:lpstr>
      <vt:lpstr>Pornography Effects (part 1)</vt:lpstr>
      <vt:lpstr>Males: In Committed Relationships</vt:lpstr>
      <vt:lpstr>PowerPoint Presentation</vt:lpstr>
      <vt:lpstr>PowerPoint Presentation</vt:lpstr>
      <vt:lpstr>PowerPoint Presentation</vt:lpstr>
      <vt:lpstr>Relational Costs of Pornography</vt:lpstr>
      <vt:lpstr>Pornography Effects (part 2)</vt:lpstr>
      <vt:lpstr>PowerPoint Presentation</vt:lpstr>
      <vt:lpstr>Depression by Pornography Use  (Young Adult Females)</vt:lpstr>
      <vt:lpstr>The Issue of Age of Exposure</vt:lpstr>
      <vt:lpstr>The Issue of Age of Exposure</vt:lpstr>
      <vt:lpstr>The Issue of Age of Exposure</vt:lpstr>
      <vt:lpstr>PowerPoint Presentation</vt:lpstr>
      <vt:lpstr>Is Porn Just a Problem for Religious Youth? </vt:lpstr>
      <vt:lpstr>Pornography In Religious Cultures</vt:lpstr>
      <vt:lpstr>PowerPoint Presentation</vt:lpstr>
      <vt:lpstr>Reports of Pornography Causing Conflict in my Relationship – U.S. Data, Actively Religious</vt:lpstr>
      <vt:lpstr>PowerPoint Presentation</vt:lpstr>
      <vt:lpstr>PowerPoint Presentation</vt:lpstr>
      <vt:lpstr>PowerPoint Presentation</vt:lpstr>
      <vt:lpstr>The Future?  AI and Deepfake Technology </vt:lpstr>
      <vt:lpstr>AI as Romantic/Sexual Partner Simulation </vt:lpstr>
      <vt:lpstr>18-30 Year Olds, U.S. </vt:lpstr>
      <vt:lpstr>PowerPoint Presentation</vt:lpstr>
      <vt:lpstr>PowerPoint Presentation</vt:lpstr>
      <vt:lpstr>What are the current needs of youth?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Pornography: Myth, Truth, &amp; Coping with the Reality</dc:title>
  <dc:creator>Brian Willoughby</dc:creator>
  <cp:lastModifiedBy>Brian Willoughby</cp:lastModifiedBy>
  <cp:revision>100</cp:revision>
  <dcterms:created xsi:type="dcterms:W3CDTF">2015-11-15T04:00:44Z</dcterms:created>
  <dcterms:modified xsi:type="dcterms:W3CDTF">2025-05-07T21:12:21Z</dcterms:modified>
</cp:coreProperties>
</file>